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4"/>
  </p:sldMasterIdLst>
  <p:notesMasterIdLst>
    <p:notesMasterId r:id="rId29"/>
  </p:notes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70929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60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5971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7518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5238998-10EA-455D-8FDC-3EBC7E198582}" type="datetime1">
              <a:rPr lang="en-US" smtClean="0"/>
              <a:t>9/23/2023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3155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18498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6388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2620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6877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6409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9/23/2023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658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CB83234-995D-4149-8E1E-BC120E9070D5}" type="datetime1">
              <a:rPr lang="en-US" smtClean="0"/>
              <a:t>9/23/2023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0082734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github.com/souviksas2001" TargetMode="External"/><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hyperlink" Target="http://www.linkedin.com/in/souvik-sasmal-010a1320b" TargetMode="External"/><Relationship Id="rId5" Type="http://schemas.openxmlformats.org/officeDocument/2006/relationships/hyperlink" Target="mailto:sasmalsouvik333@gmail.com" TargetMode="Externa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a:solidFill>
                  <a:srgbClr val="FFFFFF"/>
                </a:solidFill>
              </a:rPr>
              <a:t>Telangana Growth </a:t>
            </a:r>
            <a:br>
              <a:rPr lang="en-US" sz="3600">
                <a:solidFill>
                  <a:srgbClr val="FFFFFF"/>
                </a:solidFill>
              </a:rPr>
            </a:br>
            <a:r>
              <a:rPr lang="en-US" sz="3600">
                <a:solidFill>
                  <a:srgbClr val="FFFFFF"/>
                </a:solidFill>
              </a:rPr>
              <a:t>analysis</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a:solidFill>
                  <a:srgbClr val="FFFFFF"/>
                </a:solidFill>
              </a:rPr>
              <a:t>BY SOUVIK SASMAL</a:t>
            </a:r>
            <a:endParaRPr lang="en-US" sz="1800" dirty="0">
              <a:solidFill>
                <a:srgbClr val="FFFFFF"/>
              </a:solidFill>
            </a:endParaRPr>
          </a:p>
        </p:txBody>
      </p:sp>
      <p:pic>
        <p:nvPicPr>
          <p:cNvPr id="5" name="Picture 4">
            <a:extLst>
              <a:ext uri="{FF2B5EF4-FFF2-40B4-BE49-F238E27FC236}">
                <a16:creationId xmlns:a16="http://schemas.microsoft.com/office/drawing/2014/main" id="{DC71E469-36FE-06CB-E1F1-0E15F835BE7D}"/>
              </a:ext>
            </a:extLst>
          </p:cNvPr>
          <p:cNvPicPr>
            <a:picLocks noChangeAspect="1"/>
          </p:cNvPicPr>
          <p:nvPr/>
        </p:nvPicPr>
        <p:blipFill>
          <a:blip r:embed="rId3"/>
          <a:stretch>
            <a:fillRect/>
          </a:stretch>
        </p:blipFill>
        <p:spPr>
          <a:xfrm>
            <a:off x="10336696" y="1"/>
            <a:ext cx="1855284" cy="1815548"/>
          </a:xfrm>
          <a:prstGeom prst="rect">
            <a:avLst/>
          </a:prstGeom>
        </p:spPr>
      </p:pic>
      <p:pic>
        <p:nvPicPr>
          <p:cNvPr id="7" name="Picture 6">
            <a:extLst>
              <a:ext uri="{FF2B5EF4-FFF2-40B4-BE49-F238E27FC236}">
                <a16:creationId xmlns:a16="http://schemas.microsoft.com/office/drawing/2014/main" id="{FFF7ABE4-E813-A114-457C-49F99BB62231}"/>
              </a:ext>
            </a:extLst>
          </p:cNvPr>
          <p:cNvPicPr>
            <a:picLocks noChangeAspect="1"/>
          </p:cNvPicPr>
          <p:nvPr/>
        </p:nvPicPr>
        <p:blipFill>
          <a:blip r:embed="rId4"/>
          <a:stretch>
            <a:fillRect/>
          </a:stretch>
        </p:blipFill>
        <p:spPr>
          <a:xfrm>
            <a:off x="0" y="1"/>
            <a:ext cx="1855285" cy="1815548"/>
          </a:xfrm>
          <a:prstGeom prst="rect">
            <a:avLst/>
          </a:prstGeom>
        </p:spPr>
      </p:pic>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51B4-3CF5-0599-FF70-C6A48FD97EA5}"/>
              </a:ext>
            </a:extLst>
          </p:cNvPr>
          <p:cNvSpPr>
            <a:spLocks noGrp="1"/>
          </p:cNvSpPr>
          <p:nvPr>
            <p:ph type="title"/>
          </p:nvPr>
        </p:nvSpPr>
        <p:spPr>
          <a:xfrm>
            <a:off x="0" y="45669"/>
            <a:ext cx="12192000" cy="1001253"/>
          </a:xfrm>
        </p:spPr>
        <p:txBody>
          <a:bodyPr>
            <a:normAutofit/>
          </a:bodyPr>
          <a:lstStyle/>
          <a:p>
            <a:pPr algn="ctr"/>
            <a:r>
              <a:rPr lang="en-IN" b="1" u="sng" dirty="0"/>
              <a:t>Seasonal Fuel sales </a:t>
            </a:r>
            <a:r>
              <a:rPr lang="en-IN" b="1" u="sng" dirty="0" err="1"/>
              <a:t>correlaton</a:t>
            </a:r>
            <a:endParaRPr lang="en-IN" b="1" u="sng" dirty="0"/>
          </a:p>
        </p:txBody>
      </p:sp>
      <p:sp>
        <p:nvSpPr>
          <p:cNvPr id="3" name="Content Placeholder 2">
            <a:extLst>
              <a:ext uri="{FF2B5EF4-FFF2-40B4-BE49-F238E27FC236}">
                <a16:creationId xmlns:a16="http://schemas.microsoft.com/office/drawing/2014/main" id="{69F26240-9BAA-916A-09EF-EA1250E0B0C0}"/>
              </a:ext>
            </a:extLst>
          </p:cNvPr>
          <p:cNvSpPr>
            <a:spLocks noGrp="1"/>
          </p:cNvSpPr>
          <p:nvPr>
            <p:ph idx="1"/>
          </p:nvPr>
        </p:nvSpPr>
        <p:spPr>
          <a:xfrm>
            <a:off x="278297" y="1046922"/>
            <a:ext cx="11701668" cy="1273269"/>
          </a:xfrm>
        </p:spPr>
        <p:txBody>
          <a:bodyPr>
            <a:normAutofit/>
          </a:bodyPr>
          <a:lstStyle/>
          <a:p>
            <a:pPr marL="0" indent="0">
              <a:buNone/>
            </a:pPr>
            <a:r>
              <a:rPr lang="en-US" dirty="0"/>
              <a:t>The bar plots below show the monthly sales trends for total vehicle sale considering fuel types across various fiscal years. We can see that every year Oct have generated the highest sale which is due to high discounts and festive offers. Apr 2020 have seen the lowest sale of all time due to Covid-19 which increased gradually till the month of Oct</a:t>
            </a:r>
            <a:endParaRPr lang="en-IN" dirty="0"/>
          </a:p>
        </p:txBody>
      </p:sp>
      <p:pic>
        <p:nvPicPr>
          <p:cNvPr id="5" name="Picture 4">
            <a:extLst>
              <a:ext uri="{FF2B5EF4-FFF2-40B4-BE49-F238E27FC236}">
                <a16:creationId xmlns:a16="http://schemas.microsoft.com/office/drawing/2014/main" id="{0EAC1400-06F5-F5B3-0D99-FD649BCB728C}"/>
              </a:ext>
            </a:extLst>
          </p:cNvPr>
          <p:cNvPicPr>
            <a:picLocks noChangeAspect="1"/>
          </p:cNvPicPr>
          <p:nvPr/>
        </p:nvPicPr>
        <p:blipFill>
          <a:blip r:embed="rId2"/>
          <a:stretch>
            <a:fillRect/>
          </a:stretch>
        </p:blipFill>
        <p:spPr>
          <a:xfrm>
            <a:off x="1069698" y="2380397"/>
            <a:ext cx="9734550" cy="4314825"/>
          </a:xfrm>
          <a:prstGeom prst="rect">
            <a:avLst/>
          </a:prstGeom>
        </p:spPr>
      </p:pic>
    </p:spTree>
    <p:extLst>
      <p:ext uri="{BB962C8B-B14F-4D97-AF65-F5344CB8AC3E}">
        <p14:creationId xmlns:p14="http://schemas.microsoft.com/office/powerpoint/2010/main" val="312986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657F-53ED-88E3-15F8-B825FBA3DE1E}"/>
              </a:ext>
            </a:extLst>
          </p:cNvPr>
          <p:cNvSpPr>
            <a:spLocks noGrp="1"/>
          </p:cNvSpPr>
          <p:nvPr>
            <p:ph type="title"/>
          </p:nvPr>
        </p:nvSpPr>
        <p:spPr>
          <a:xfrm>
            <a:off x="645777" y="106017"/>
            <a:ext cx="10578813" cy="887896"/>
          </a:xfrm>
        </p:spPr>
        <p:txBody>
          <a:bodyPr/>
          <a:lstStyle/>
          <a:p>
            <a:r>
              <a:rPr lang="en-IN" b="1" u="sng" dirty="0"/>
              <a:t>District Fuel sales </a:t>
            </a:r>
            <a:r>
              <a:rPr lang="en-IN" b="1" u="sng" dirty="0" err="1"/>
              <a:t>correlaton</a:t>
            </a:r>
            <a:endParaRPr lang="en-IN" dirty="0"/>
          </a:p>
        </p:txBody>
      </p:sp>
      <p:pic>
        <p:nvPicPr>
          <p:cNvPr id="5" name="Content Placeholder 4">
            <a:extLst>
              <a:ext uri="{FF2B5EF4-FFF2-40B4-BE49-F238E27FC236}">
                <a16:creationId xmlns:a16="http://schemas.microsoft.com/office/drawing/2014/main" id="{9D00502D-3E48-90AD-6FA9-55F8007F3015}"/>
              </a:ext>
            </a:extLst>
          </p:cNvPr>
          <p:cNvPicPr>
            <a:picLocks noGrp="1" noChangeAspect="1"/>
          </p:cNvPicPr>
          <p:nvPr>
            <p:ph idx="1"/>
          </p:nvPr>
        </p:nvPicPr>
        <p:blipFill>
          <a:blip r:embed="rId2"/>
          <a:stretch>
            <a:fillRect/>
          </a:stretch>
        </p:blipFill>
        <p:spPr>
          <a:xfrm>
            <a:off x="106735" y="2813061"/>
            <a:ext cx="3895422" cy="3938921"/>
          </a:xfrm>
        </p:spPr>
      </p:pic>
      <p:pic>
        <p:nvPicPr>
          <p:cNvPr id="7" name="Picture 6">
            <a:extLst>
              <a:ext uri="{FF2B5EF4-FFF2-40B4-BE49-F238E27FC236}">
                <a16:creationId xmlns:a16="http://schemas.microsoft.com/office/drawing/2014/main" id="{B6BFFD40-A9CE-21F6-F203-7F24C43F412D}"/>
              </a:ext>
            </a:extLst>
          </p:cNvPr>
          <p:cNvPicPr>
            <a:picLocks noChangeAspect="1"/>
          </p:cNvPicPr>
          <p:nvPr/>
        </p:nvPicPr>
        <p:blipFill>
          <a:blip r:embed="rId3"/>
          <a:stretch>
            <a:fillRect/>
          </a:stretch>
        </p:blipFill>
        <p:spPr>
          <a:xfrm>
            <a:off x="4055525" y="2655404"/>
            <a:ext cx="3657600" cy="4202596"/>
          </a:xfrm>
          <a:prstGeom prst="rect">
            <a:avLst/>
          </a:prstGeom>
        </p:spPr>
      </p:pic>
      <p:pic>
        <p:nvPicPr>
          <p:cNvPr id="9" name="Picture 8">
            <a:extLst>
              <a:ext uri="{FF2B5EF4-FFF2-40B4-BE49-F238E27FC236}">
                <a16:creationId xmlns:a16="http://schemas.microsoft.com/office/drawing/2014/main" id="{B61F4E9A-769A-11A6-9FB3-2C164D394468}"/>
              </a:ext>
            </a:extLst>
          </p:cNvPr>
          <p:cNvPicPr>
            <a:picLocks noChangeAspect="1"/>
          </p:cNvPicPr>
          <p:nvPr/>
        </p:nvPicPr>
        <p:blipFill>
          <a:blip r:embed="rId4"/>
          <a:stretch>
            <a:fillRect/>
          </a:stretch>
        </p:blipFill>
        <p:spPr>
          <a:xfrm>
            <a:off x="7633073" y="2505740"/>
            <a:ext cx="4452192" cy="2156498"/>
          </a:xfrm>
          <a:prstGeom prst="rect">
            <a:avLst/>
          </a:prstGeom>
        </p:spPr>
      </p:pic>
      <p:sp>
        <p:nvSpPr>
          <p:cNvPr id="10" name="TextBox 9">
            <a:extLst>
              <a:ext uri="{FF2B5EF4-FFF2-40B4-BE49-F238E27FC236}">
                <a16:creationId xmlns:a16="http://schemas.microsoft.com/office/drawing/2014/main" id="{72965F30-C138-B439-5374-F4EB6206A8B1}"/>
              </a:ext>
            </a:extLst>
          </p:cNvPr>
          <p:cNvSpPr txBox="1"/>
          <p:nvPr/>
        </p:nvSpPr>
        <p:spPr>
          <a:xfrm>
            <a:off x="383418" y="1178076"/>
            <a:ext cx="11425164"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Hyderabadis consistently the highest seller across all fiscal years, making it a critical market.</a:t>
            </a:r>
          </a:p>
          <a:p>
            <a:pPr marL="285750" indent="-285750">
              <a:buFont typeface="Wingdings" panose="05000000000000000000" pitchFamily="2" charset="2"/>
              <a:buChar char="q"/>
            </a:pPr>
            <a:r>
              <a:rPr lang="en-US" dirty="0" err="1"/>
              <a:t>Medchal_Malkajgiri</a:t>
            </a:r>
            <a:r>
              <a:rPr lang="en-US" dirty="0"/>
              <a:t> and </a:t>
            </a:r>
            <a:r>
              <a:rPr lang="en-US" dirty="0" err="1"/>
              <a:t>Rangareddy</a:t>
            </a:r>
            <a:r>
              <a:rPr lang="en-US" dirty="0"/>
              <a:t> are consistently high-performing districts, coming in second and third respectively across all fiscal years.</a:t>
            </a:r>
          </a:p>
          <a:p>
            <a:pPr marL="285750" indent="-285750">
              <a:buFont typeface="Wingdings" panose="05000000000000000000" pitchFamily="2" charset="2"/>
              <a:buChar char="q"/>
            </a:pPr>
            <a:r>
              <a:rPr lang="en-US" dirty="0" err="1"/>
              <a:t>Kumurambheem</a:t>
            </a:r>
            <a:r>
              <a:rPr lang="en-US" dirty="0"/>
              <a:t> </a:t>
            </a:r>
            <a:r>
              <a:rPr lang="en-US" dirty="0" err="1"/>
              <a:t>Asifabad</a:t>
            </a:r>
            <a:r>
              <a:rPr lang="en-US" dirty="0"/>
              <a:t> consistently shows the lowest sales, which might need investigation into possible causes and potential for improvement.</a:t>
            </a:r>
            <a:endParaRPr lang="en-IN" dirty="0"/>
          </a:p>
        </p:txBody>
      </p:sp>
      <p:pic>
        <p:nvPicPr>
          <p:cNvPr id="12" name="Picture 11">
            <a:extLst>
              <a:ext uri="{FF2B5EF4-FFF2-40B4-BE49-F238E27FC236}">
                <a16:creationId xmlns:a16="http://schemas.microsoft.com/office/drawing/2014/main" id="{E0082591-63B7-C4F7-E859-CB31E27265AB}"/>
              </a:ext>
            </a:extLst>
          </p:cNvPr>
          <p:cNvPicPr>
            <a:picLocks noChangeAspect="1"/>
          </p:cNvPicPr>
          <p:nvPr/>
        </p:nvPicPr>
        <p:blipFill>
          <a:blip r:embed="rId5"/>
          <a:stretch>
            <a:fillRect/>
          </a:stretch>
        </p:blipFill>
        <p:spPr>
          <a:xfrm>
            <a:off x="7674264" y="4750324"/>
            <a:ext cx="4478315" cy="2019590"/>
          </a:xfrm>
          <a:prstGeom prst="rect">
            <a:avLst/>
          </a:prstGeom>
        </p:spPr>
      </p:pic>
    </p:spTree>
    <p:extLst>
      <p:ext uri="{BB962C8B-B14F-4D97-AF65-F5344CB8AC3E}">
        <p14:creationId xmlns:p14="http://schemas.microsoft.com/office/powerpoint/2010/main" val="108700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60A3-7992-1062-DB5D-74E066B3C698}"/>
              </a:ext>
            </a:extLst>
          </p:cNvPr>
          <p:cNvSpPr>
            <a:spLocks noGrp="1"/>
          </p:cNvSpPr>
          <p:nvPr>
            <p:ph type="title"/>
          </p:nvPr>
        </p:nvSpPr>
        <p:spPr>
          <a:xfrm>
            <a:off x="0" y="126824"/>
            <a:ext cx="12192000" cy="681559"/>
          </a:xfrm>
        </p:spPr>
        <p:txBody>
          <a:bodyPr>
            <a:normAutofit fontScale="90000"/>
          </a:bodyPr>
          <a:lstStyle/>
          <a:p>
            <a:pPr algn="ctr"/>
            <a:r>
              <a:rPr lang="en-IN" b="1" u="sng" dirty="0"/>
              <a:t>District vehicle sales correlation </a:t>
            </a:r>
          </a:p>
        </p:txBody>
      </p:sp>
      <p:sp>
        <p:nvSpPr>
          <p:cNvPr id="3" name="Content Placeholder 2">
            <a:extLst>
              <a:ext uri="{FF2B5EF4-FFF2-40B4-BE49-F238E27FC236}">
                <a16:creationId xmlns:a16="http://schemas.microsoft.com/office/drawing/2014/main" id="{6A7FDE55-19B3-9649-5575-5569A368DA38}"/>
              </a:ext>
            </a:extLst>
          </p:cNvPr>
          <p:cNvSpPr>
            <a:spLocks noGrp="1"/>
          </p:cNvSpPr>
          <p:nvPr>
            <p:ph idx="1"/>
          </p:nvPr>
        </p:nvSpPr>
        <p:spPr>
          <a:xfrm>
            <a:off x="278296" y="993913"/>
            <a:ext cx="11635407" cy="2620617"/>
          </a:xfrm>
        </p:spPr>
        <p:txBody>
          <a:bodyPr>
            <a:normAutofit fontScale="92500" lnSpcReduction="10000"/>
          </a:bodyPr>
          <a:lstStyle/>
          <a:p>
            <a:pPr marL="0" indent="0">
              <a:buNone/>
            </a:pPr>
            <a:r>
              <a:rPr lang="en-US" dirty="0"/>
              <a:t>The bar plots below show the districts wise sales trends considering vehicle class across various fiscal years 2022. </a:t>
            </a:r>
          </a:p>
          <a:p>
            <a:pPr marL="0" indent="0">
              <a:buNone/>
            </a:pPr>
            <a:r>
              <a:rPr lang="en-US" dirty="0"/>
              <a:t>• Motorcycles are the most commonly sold vehicle class in almost all districts. The sales of motorcycles are significantly higher than those of other vehicle classes </a:t>
            </a:r>
          </a:p>
          <a:p>
            <a:pPr marL="0" indent="0">
              <a:buNone/>
            </a:pPr>
            <a:r>
              <a:rPr lang="en-US" dirty="0"/>
              <a:t>• The sales of motorcars vary significantly across districts. For instance, Hyderabad has a considerably higher number of motorcar sales compared to other districts </a:t>
            </a:r>
          </a:p>
          <a:p>
            <a:pPr marL="0" indent="0">
              <a:buNone/>
            </a:pPr>
            <a:r>
              <a:rPr lang="en-US" dirty="0"/>
              <a:t>• </a:t>
            </a:r>
            <a:r>
              <a:rPr lang="en-US" dirty="0" err="1"/>
              <a:t>AutoRickshaw</a:t>
            </a:r>
            <a:r>
              <a:rPr lang="en-US" dirty="0"/>
              <a:t> &amp; Agriculture are relatively smaller but show some district-specific trends. For example, </a:t>
            </a:r>
            <a:r>
              <a:rPr lang="en-US" dirty="0" err="1"/>
              <a:t>AutoRickshaws</a:t>
            </a:r>
            <a:r>
              <a:rPr lang="en-US" dirty="0"/>
              <a:t> have higher sales in Hyderabad, while Agriculture-related vehicles see higher sales</a:t>
            </a:r>
            <a:endParaRPr lang="en-IN" dirty="0"/>
          </a:p>
        </p:txBody>
      </p:sp>
      <p:pic>
        <p:nvPicPr>
          <p:cNvPr id="5" name="Picture 4">
            <a:extLst>
              <a:ext uri="{FF2B5EF4-FFF2-40B4-BE49-F238E27FC236}">
                <a16:creationId xmlns:a16="http://schemas.microsoft.com/office/drawing/2014/main" id="{E85473EB-6A76-AF68-5499-9DAFE2A872DC}"/>
              </a:ext>
            </a:extLst>
          </p:cNvPr>
          <p:cNvPicPr>
            <a:picLocks noChangeAspect="1"/>
          </p:cNvPicPr>
          <p:nvPr/>
        </p:nvPicPr>
        <p:blipFill>
          <a:blip r:embed="rId2"/>
          <a:stretch>
            <a:fillRect/>
          </a:stretch>
        </p:blipFill>
        <p:spPr>
          <a:xfrm>
            <a:off x="1881809" y="3429000"/>
            <a:ext cx="8481391" cy="3243470"/>
          </a:xfrm>
          <a:prstGeom prst="rect">
            <a:avLst/>
          </a:prstGeom>
        </p:spPr>
      </p:pic>
    </p:spTree>
    <p:extLst>
      <p:ext uri="{BB962C8B-B14F-4D97-AF65-F5344CB8AC3E}">
        <p14:creationId xmlns:p14="http://schemas.microsoft.com/office/powerpoint/2010/main" val="426313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09FDB-F6EA-24D8-9305-847E15C01F78}"/>
              </a:ext>
            </a:extLst>
          </p:cNvPr>
          <p:cNvPicPr>
            <a:picLocks noChangeAspect="1"/>
          </p:cNvPicPr>
          <p:nvPr/>
        </p:nvPicPr>
        <p:blipFill>
          <a:blip r:embed="rId2"/>
          <a:stretch>
            <a:fillRect/>
          </a:stretch>
        </p:blipFill>
        <p:spPr>
          <a:xfrm>
            <a:off x="0" y="0"/>
            <a:ext cx="12192000" cy="6778564"/>
          </a:xfrm>
          <a:prstGeom prst="rect">
            <a:avLst/>
          </a:prstGeom>
        </p:spPr>
      </p:pic>
    </p:spTree>
    <p:extLst>
      <p:ext uri="{BB962C8B-B14F-4D97-AF65-F5344CB8AC3E}">
        <p14:creationId xmlns:p14="http://schemas.microsoft.com/office/powerpoint/2010/main" val="40324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09EA-AE95-4A30-A598-1F65E8130C35}"/>
              </a:ext>
            </a:extLst>
          </p:cNvPr>
          <p:cNvSpPr>
            <a:spLocks noGrp="1"/>
          </p:cNvSpPr>
          <p:nvPr>
            <p:ph type="title"/>
          </p:nvPr>
        </p:nvSpPr>
        <p:spPr>
          <a:xfrm>
            <a:off x="1069848" y="749675"/>
            <a:ext cx="9598152" cy="1609344"/>
          </a:xfrm>
        </p:spPr>
        <p:txBody>
          <a:bodyPr/>
          <a:lstStyle/>
          <a:p>
            <a:pPr algn="ctr"/>
            <a:r>
              <a:rPr lang="en-IN" b="1" u="sng" dirty="0">
                <a:effectLst>
                  <a:outerShdw blurRad="38100" dist="38100" dir="2700000" algn="tl">
                    <a:srgbClr val="000000">
                      <a:alpha val="43137"/>
                    </a:srgbClr>
                  </a:outerShdw>
                </a:effectLst>
              </a:rPr>
              <a:t>TS-</a:t>
            </a:r>
            <a:r>
              <a:rPr lang="en-IN" b="1" u="sng" dirty="0" err="1">
                <a:effectLst>
                  <a:outerShdw blurRad="38100" dist="38100" dir="2700000" algn="tl">
                    <a:srgbClr val="000000">
                      <a:alpha val="43137"/>
                    </a:srgbClr>
                  </a:outerShdw>
                </a:effectLst>
              </a:rPr>
              <a:t>ipass</a:t>
            </a:r>
            <a:r>
              <a:rPr lang="en-IN" b="1" u="sng" dirty="0">
                <a:effectLst>
                  <a:outerShdw blurRad="38100" dist="38100" dir="2700000" algn="tl">
                    <a:srgbClr val="000000">
                      <a:alpha val="43137"/>
                    </a:srgbClr>
                  </a:outerShdw>
                </a:effectLst>
              </a:rPr>
              <a:t> analysis</a:t>
            </a:r>
          </a:p>
        </p:txBody>
      </p:sp>
      <p:sp>
        <p:nvSpPr>
          <p:cNvPr id="3" name="Content Placeholder 2">
            <a:extLst>
              <a:ext uri="{FF2B5EF4-FFF2-40B4-BE49-F238E27FC236}">
                <a16:creationId xmlns:a16="http://schemas.microsoft.com/office/drawing/2014/main" id="{E098A728-3663-6DAB-6170-0170007A4726}"/>
              </a:ext>
            </a:extLst>
          </p:cNvPr>
          <p:cNvSpPr>
            <a:spLocks noGrp="1"/>
          </p:cNvSpPr>
          <p:nvPr>
            <p:ph idx="1"/>
          </p:nvPr>
        </p:nvSpPr>
        <p:spPr>
          <a:xfrm>
            <a:off x="1069848" y="2485578"/>
            <a:ext cx="10058400" cy="1973514"/>
          </a:xfrm>
        </p:spPr>
        <p:txBody>
          <a:bodyPr/>
          <a:lstStyle/>
          <a:p>
            <a:pPr marL="0" indent="0">
              <a:buNone/>
            </a:pPr>
            <a:r>
              <a:rPr lang="en-US" dirty="0"/>
              <a:t>I've analyzed Telangana's TS-</a:t>
            </a:r>
            <a:r>
              <a:rPr lang="en-US" dirty="0" err="1"/>
              <a:t>iPASS</a:t>
            </a:r>
            <a:r>
              <a:rPr lang="en-US" dirty="0"/>
              <a:t> dataset, a government initiative aimed at simplifying project approvals to boost industrial growth. The analysis uncovers significant trends in investments across diverse sectors and throughout different months. These insights can inform policy decisions, economic planning, and investment strategies, contributing to the state's industrial development and economic growth.</a:t>
            </a:r>
            <a:endParaRPr lang="en-IN" dirty="0"/>
          </a:p>
        </p:txBody>
      </p:sp>
      <p:pic>
        <p:nvPicPr>
          <p:cNvPr id="5" name="Picture 4">
            <a:extLst>
              <a:ext uri="{FF2B5EF4-FFF2-40B4-BE49-F238E27FC236}">
                <a16:creationId xmlns:a16="http://schemas.microsoft.com/office/drawing/2014/main" id="{6EA33F37-50DA-5767-8DE1-AD87D49695E8}"/>
              </a:ext>
            </a:extLst>
          </p:cNvPr>
          <p:cNvPicPr>
            <a:picLocks noChangeAspect="1"/>
          </p:cNvPicPr>
          <p:nvPr/>
        </p:nvPicPr>
        <p:blipFill>
          <a:blip r:embed="rId2"/>
          <a:stretch>
            <a:fillRect/>
          </a:stretch>
        </p:blipFill>
        <p:spPr>
          <a:xfrm>
            <a:off x="10522226" y="189656"/>
            <a:ext cx="1671488" cy="1609344"/>
          </a:xfrm>
          <a:prstGeom prst="rect">
            <a:avLst/>
          </a:prstGeom>
        </p:spPr>
      </p:pic>
    </p:spTree>
    <p:extLst>
      <p:ext uri="{BB962C8B-B14F-4D97-AF65-F5344CB8AC3E}">
        <p14:creationId xmlns:p14="http://schemas.microsoft.com/office/powerpoint/2010/main" val="59803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8B22-0668-56C4-09CD-6FB356949B30}"/>
              </a:ext>
            </a:extLst>
          </p:cNvPr>
          <p:cNvSpPr>
            <a:spLocks noGrp="1"/>
          </p:cNvSpPr>
          <p:nvPr>
            <p:ph type="title"/>
          </p:nvPr>
        </p:nvSpPr>
        <p:spPr>
          <a:xfrm>
            <a:off x="1066800" y="193085"/>
            <a:ext cx="10058400" cy="668307"/>
          </a:xfrm>
        </p:spPr>
        <p:txBody>
          <a:bodyPr>
            <a:normAutofit fontScale="90000"/>
          </a:bodyPr>
          <a:lstStyle/>
          <a:p>
            <a:pPr algn="ctr"/>
            <a:r>
              <a:rPr lang="en-IN" b="1" u="sng" dirty="0"/>
              <a:t>Top sectors for investment</a:t>
            </a:r>
          </a:p>
        </p:txBody>
      </p:sp>
      <p:sp>
        <p:nvSpPr>
          <p:cNvPr id="3" name="Content Placeholder 2">
            <a:extLst>
              <a:ext uri="{FF2B5EF4-FFF2-40B4-BE49-F238E27FC236}">
                <a16:creationId xmlns:a16="http://schemas.microsoft.com/office/drawing/2014/main" id="{D71C84ED-5253-130D-F3A6-2349254367AC}"/>
              </a:ext>
            </a:extLst>
          </p:cNvPr>
          <p:cNvSpPr>
            <a:spLocks noGrp="1"/>
          </p:cNvSpPr>
          <p:nvPr>
            <p:ph idx="1"/>
          </p:nvPr>
        </p:nvSpPr>
        <p:spPr>
          <a:xfrm>
            <a:off x="1069848" y="861393"/>
            <a:ext cx="10058400" cy="3101008"/>
          </a:xfrm>
        </p:spPr>
        <p:txBody>
          <a:bodyPr>
            <a:normAutofit lnSpcReduction="10000"/>
          </a:bodyPr>
          <a:lstStyle/>
          <a:p>
            <a:pPr marL="0" indent="0">
              <a:buNone/>
            </a:pPr>
            <a:r>
              <a:rPr lang="en-US" dirty="0"/>
              <a:t>The top 5 sectors that have witnessed the most significant investments in FY 2022 are as: </a:t>
            </a:r>
          </a:p>
          <a:p>
            <a:pPr marL="0" indent="0">
              <a:buNone/>
            </a:pPr>
            <a:r>
              <a:rPr lang="en-US" dirty="0"/>
              <a:t>1. Plastic and Rubber: Sector with the highest investment of ₹ 58.5Bnin FY 2022 </a:t>
            </a:r>
          </a:p>
          <a:p>
            <a:pPr marL="0" indent="0">
              <a:buNone/>
            </a:pPr>
            <a:r>
              <a:rPr lang="en-US" dirty="0"/>
              <a:t>2. Pharmaceuticals and Chemicals: Second highest investment of ₹ 21.81Bn in FY 2022</a:t>
            </a:r>
          </a:p>
          <a:p>
            <a:pPr marL="0" indent="0">
              <a:buNone/>
            </a:pPr>
            <a:r>
              <a:rPr lang="en-US" dirty="0"/>
              <a:t>3. Real Estate, Industrial Parks and IT Buildings: Investment of ₹ 21.27Bnin FY 2022 </a:t>
            </a:r>
          </a:p>
          <a:p>
            <a:pPr marL="0" indent="0">
              <a:buNone/>
            </a:pPr>
            <a:r>
              <a:rPr lang="en-US" dirty="0"/>
              <a:t>4. Solar and Other Renewable Energy: Another fast-growing sector with investment of ₹ 20.52Bn in FY 2022 </a:t>
            </a:r>
          </a:p>
          <a:p>
            <a:pPr marL="0" indent="0">
              <a:buNone/>
            </a:pPr>
            <a:r>
              <a:rPr lang="en-US" dirty="0"/>
              <a:t>5. Engineering: Invest of ₹ 18.77Bnin FY 2022</a:t>
            </a:r>
            <a:endParaRPr lang="en-IN" dirty="0"/>
          </a:p>
        </p:txBody>
      </p:sp>
      <p:pic>
        <p:nvPicPr>
          <p:cNvPr id="5" name="Picture 4">
            <a:extLst>
              <a:ext uri="{FF2B5EF4-FFF2-40B4-BE49-F238E27FC236}">
                <a16:creationId xmlns:a16="http://schemas.microsoft.com/office/drawing/2014/main" id="{CA1B317A-81D3-4942-97C7-C7D90E95C96B}"/>
              </a:ext>
            </a:extLst>
          </p:cNvPr>
          <p:cNvPicPr>
            <a:picLocks noChangeAspect="1"/>
          </p:cNvPicPr>
          <p:nvPr/>
        </p:nvPicPr>
        <p:blipFill>
          <a:blip r:embed="rId2"/>
          <a:stretch>
            <a:fillRect/>
          </a:stretch>
        </p:blipFill>
        <p:spPr>
          <a:xfrm>
            <a:off x="3202885" y="3933825"/>
            <a:ext cx="6210300" cy="2924175"/>
          </a:xfrm>
          <a:prstGeom prst="rect">
            <a:avLst/>
          </a:prstGeom>
        </p:spPr>
      </p:pic>
    </p:spTree>
    <p:extLst>
      <p:ext uri="{BB962C8B-B14F-4D97-AF65-F5344CB8AC3E}">
        <p14:creationId xmlns:p14="http://schemas.microsoft.com/office/powerpoint/2010/main" val="234140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CA99-318F-9EC6-CED0-6C15AF97CB6F}"/>
              </a:ext>
            </a:extLst>
          </p:cNvPr>
          <p:cNvSpPr>
            <a:spLocks noGrp="1"/>
          </p:cNvSpPr>
          <p:nvPr>
            <p:ph type="title"/>
          </p:nvPr>
        </p:nvSpPr>
        <p:spPr>
          <a:xfrm>
            <a:off x="619273" y="225287"/>
            <a:ext cx="10737839" cy="1033670"/>
          </a:xfrm>
        </p:spPr>
        <p:txBody>
          <a:bodyPr/>
          <a:lstStyle/>
          <a:p>
            <a:pPr algn="ctr"/>
            <a:r>
              <a:rPr lang="en-IN" b="1" u="sng" dirty="0"/>
              <a:t>Investment across top districts</a:t>
            </a:r>
          </a:p>
        </p:txBody>
      </p:sp>
      <p:pic>
        <p:nvPicPr>
          <p:cNvPr id="5" name="Picture 4">
            <a:extLst>
              <a:ext uri="{FF2B5EF4-FFF2-40B4-BE49-F238E27FC236}">
                <a16:creationId xmlns:a16="http://schemas.microsoft.com/office/drawing/2014/main" id="{BB766580-41E1-56C5-5FAA-029AB122B9FA}"/>
              </a:ext>
            </a:extLst>
          </p:cNvPr>
          <p:cNvPicPr>
            <a:picLocks noChangeAspect="1"/>
          </p:cNvPicPr>
          <p:nvPr/>
        </p:nvPicPr>
        <p:blipFill>
          <a:blip r:embed="rId2"/>
          <a:stretch>
            <a:fillRect/>
          </a:stretch>
        </p:blipFill>
        <p:spPr>
          <a:xfrm>
            <a:off x="463826" y="2345635"/>
            <a:ext cx="11343859" cy="4353339"/>
          </a:xfrm>
          <a:prstGeom prst="rect">
            <a:avLst/>
          </a:prstGeom>
        </p:spPr>
      </p:pic>
      <p:sp>
        <p:nvSpPr>
          <p:cNvPr id="6" name="TextBox 5">
            <a:extLst>
              <a:ext uri="{FF2B5EF4-FFF2-40B4-BE49-F238E27FC236}">
                <a16:creationId xmlns:a16="http://schemas.microsoft.com/office/drawing/2014/main" id="{73D68CA7-5DC2-1CAA-CD1D-BAB47036B4E4}"/>
              </a:ext>
            </a:extLst>
          </p:cNvPr>
          <p:cNvSpPr txBox="1"/>
          <p:nvPr/>
        </p:nvSpPr>
        <p:spPr>
          <a:xfrm>
            <a:off x="742121" y="1381252"/>
            <a:ext cx="10737840" cy="646331"/>
          </a:xfrm>
          <a:prstGeom prst="rect">
            <a:avLst/>
          </a:prstGeom>
          <a:noFill/>
        </p:spPr>
        <p:txBody>
          <a:bodyPr wrap="square" rtlCol="0">
            <a:spAutoFit/>
          </a:bodyPr>
          <a:lstStyle/>
          <a:p>
            <a:r>
              <a:rPr lang="en-US" dirty="0"/>
              <a:t>The top districts that have attracted the most significant sector investments during FY 2019 to 2022 are:</a:t>
            </a:r>
            <a:endParaRPr lang="en-IN" dirty="0"/>
          </a:p>
        </p:txBody>
      </p:sp>
    </p:spTree>
    <p:extLst>
      <p:ext uri="{BB962C8B-B14F-4D97-AF65-F5344CB8AC3E}">
        <p14:creationId xmlns:p14="http://schemas.microsoft.com/office/powerpoint/2010/main" val="398052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6619-4199-2973-A1FF-5F24CF6B545A}"/>
              </a:ext>
            </a:extLst>
          </p:cNvPr>
          <p:cNvSpPr>
            <a:spLocks noGrp="1"/>
          </p:cNvSpPr>
          <p:nvPr>
            <p:ph type="title"/>
          </p:nvPr>
        </p:nvSpPr>
        <p:spPr/>
        <p:txBody>
          <a:bodyPr/>
          <a:lstStyle/>
          <a:p>
            <a:pPr algn="ctr"/>
            <a:r>
              <a:rPr lang="en-IN" b="1" u="sng" dirty="0"/>
              <a:t>Comparison of revenue in all sectors</a:t>
            </a:r>
          </a:p>
        </p:txBody>
      </p:sp>
      <p:pic>
        <p:nvPicPr>
          <p:cNvPr id="6" name="Picture 5">
            <a:extLst>
              <a:ext uri="{FF2B5EF4-FFF2-40B4-BE49-F238E27FC236}">
                <a16:creationId xmlns:a16="http://schemas.microsoft.com/office/drawing/2014/main" id="{C15EB967-5C1C-E444-768E-30D4EC961A54}"/>
              </a:ext>
            </a:extLst>
          </p:cNvPr>
          <p:cNvPicPr>
            <a:picLocks noChangeAspect="1"/>
          </p:cNvPicPr>
          <p:nvPr/>
        </p:nvPicPr>
        <p:blipFill>
          <a:blip r:embed="rId2"/>
          <a:stretch>
            <a:fillRect/>
          </a:stretch>
        </p:blipFill>
        <p:spPr>
          <a:xfrm>
            <a:off x="1069848" y="2211663"/>
            <a:ext cx="10539056" cy="2678389"/>
          </a:xfrm>
          <a:prstGeom prst="rect">
            <a:avLst/>
          </a:prstGeom>
        </p:spPr>
      </p:pic>
      <p:pic>
        <p:nvPicPr>
          <p:cNvPr id="8" name="Picture 7">
            <a:extLst>
              <a:ext uri="{FF2B5EF4-FFF2-40B4-BE49-F238E27FC236}">
                <a16:creationId xmlns:a16="http://schemas.microsoft.com/office/drawing/2014/main" id="{50BD20B8-F9B9-D437-A236-5B942C7CA9E9}"/>
              </a:ext>
            </a:extLst>
          </p:cNvPr>
          <p:cNvPicPr>
            <a:picLocks noChangeAspect="1"/>
          </p:cNvPicPr>
          <p:nvPr/>
        </p:nvPicPr>
        <p:blipFill>
          <a:blip r:embed="rId3"/>
          <a:stretch>
            <a:fillRect/>
          </a:stretch>
        </p:blipFill>
        <p:spPr>
          <a:xfrm>
            <a:off x="2888973" y="4890052"/>
            <a:ext cx="6612835" cy="1967948"/>
          </a:xfrm>
          <a:prstGeom prst="rect">
            <a:avLst/>
          </a:prstGeom>
        </p:spPr>
      </p:pic>
    </p:spTree>
    <p:extLst>
      <p:ext uri="{BB962C8B-B14F-4D97-AF65-F5344CB8AC3E}">
        <p14:creationId xmlns:p14="http://schemas.microsoft.com/office/powerpoint/2010/main" val="233284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E2104-5EBB-270E-9C52-721407389004}"/>
              </a:ext>
            </a:extLst>
          </p:cNvPr>
          <p:cNvPicPr>
            <a:picLocks noChangeAspect="1"/>
          </p:cNvPicPr>
          <p:nvPr/>
        </p:nvPicPr>
        <p:blipFill>
          <a:blip r:embed="rId2"/>
          <a:stretch>
            <a:fillRect/>
          </a:stretch>
        </p:blipFill>
        <p:spPr>
          <a:xfrm>
            <a:off x="132522" y="-19852"/>
            <a:ext cx="12059478" cy="6974346"/>
          </a:xfrm>
          <a:prstGeom prst="rect">
            <a:avLst/>
          </a:prstGeom>
        </p:spPr>
      </p:pic>
    </p:spTree>
    <p:extLst>
      <p:ext uri="{BB962C8B-B14F-4D97-AF65-F5344CB8AC3E}">
        <p14:creationId xmlns:p14="http://schemas.microsoft.com/office/powerpoint/2010/main" val="375442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A484-C9F5-5BD5-D5F4-36BBE1774BF5}"/>
              </a:ext>
            </a:extLst>
          </p:cNvPr>
          <p:cNvSpPr>
            <a:spLocks noGrp="1"/>
          </p:cNvSpPr>
          <p:nvPr>
            <p:ph type="title"/>
          </p:nvPr>
        </p:nvSpPr>
        <p:spPr>
          <a:xfrm>
            <a:off x="1066800" y="1649365"/>
            <a:ext cx="9693965" cy="992854"/>
          </a:xfrm>
        </p:spPr>
        <p:txBody>
          <a:bodyPr/>
          <a:lstStyle/>
          <a:p>
            <a:pPr algn="ctr"/>
            <a:r>
              <a:rPr lang="en-IN" b="1" u="sng" dirty="0">
                <a:effectLst>
                  <a:outerShdw blurRad="38100" dist="38100" dir="2700000" algn="tl">
                    <a:srgbClr val="000000">
                      <a:alpha val="43137"/>
                    </a:srgbClr>
                  </a:outerShdw>
                </a:effectLst>
              </a:rPr>
              <a:t>Secondary research</a:t>
            </a:r>
          </a:p>
        </p:txBody>
      </p:sp>
      <p:sp>
        <p:nvSpPr>
          <p:cNvPr id="3" name="Content Placeholder 2">
            <a:extLst>
              <a:ext uri="{FF2B5EF4-FFF2-40B4-BE49-F238E27FC236}">
                <a16:creationId xmlns:a16="http://schemas.microsoft.com/office/drawing/2014/main" id="{9E90C7F4-7E52-C91F-0AFE-E010C25C017B}"/>
              </a:ext>
            </a:extLst>
          </p:cNvPr>
          <p:cNvSpPr>
            <a:spLocks noGrp="1"/>
          </p:cNvSpPr>
          <p:nvPr>
            <p:ph idx="1"/>
          </p:nvPr>
        </p:nvSpPr>
        <p:spPr>
          <a:xfrm>
            <a:off x="1066800" y="3222929"/>
            <a:ext cx="10058400" cy="992853"/>
          </a:xfrm>
        </p:spPr>
        <p:txBody>
          <a:bodyPr/>
          <a:lstStyle/>
          <a:p>
            <a:pPr marL="0" indent="0">
              <a:buNone/>
            </a:pPr>
            <a:r>
              <a:rPr lang="en-US" dirty="0"/>
              <a:t>We have utilized data from Telangana Industries TS-</a:t>
            </a:r>
            <a:r>
              <a:rPr lang="en-US" dirty="0" err="1"/>
              <a:t>iPASS</a:t>
            </a:r>
            <a:r>
              <a:rPr lang="en-US" dirty="0"/>
              <a:t> for our secondary research and analysis, enabling a deeper and more comprehensive understanding of the varied industrial sectors within the region</a:t>
            </a:r>
            <a:endParaRPr lang="en-IN" dirty="0"/>
          </a:p>
        </p:txBody>
      </p:sp>
      <p:pic>
        <p:nvPicPr>
          <p:cNvPr id="5" name="Picture 4">
            <a:extLst>
              <a:ext uri="{FF2B5EF4-FFF2-40B4-BE49-F238E27FC236}">
                <a16:creationId xmlns:a16="http://schemas.microsoft.com/office/drawing/2014/main" id="{022D983B-E134-A468-9DA3-74C05EA449AF}"/>
              </a:ext>
            </a:extLst>
          </p:cNvPr>
          <p:cNvPicPr>
            <a:picLocks noChangeAspect="1"/>
          </p:cNvPicPr>
          <p:nvPr/>
        </p:nvPicPr>
        <p:blipFill>
          <a:blip r:embed="rId2"/>
          <a:stretch>
            <a:fillRect/>
          </a:stretch>
        </p:blipFill>
        <p:spPr>
          <a:xfrm>
            <a:off x="10628243" y="-2908"/>
            <a:ext cx="1563757" cy="1652273"/>
          </a:xfrm>
          <a:prstGeom prst="rect">
            <a:avLst/>
          </a:prstGeom>
        </p:spPr>
      </p:pic>
    </p:spTree>
    <p:extLst>
      <p:ext uri="{BB962C8B-B14F-4D97-AF65-F5344CB8AC3E}">
        <p14:creationId xmlns:p14="http://schemas.microsoft.com/office/powerpoint/2010/main" val="372415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9D32-37EA-5714-52C1-A5C00A36385A}"/>
              </a:ext>
            </a:extLst>
          </p:cNvPr>
          <p:cNvSpPr>
            <a:spLocks noGrp="1"/>
          </p:cNvSpPr>
          <p:nvPr>
            <p:ph type="title"/>
          </p:nvPr>
        </p:nvSpPr>
        <p:spPr>
          <a:xfrm>
            <a:off x="1371600" y="685800"/>
            <a:ext cx="8169965" cy="851452"/>
          </a:xfrm>
        </p:spPr>
        <p:txBody>
          <a:bodyPr/>
          <a:lstStyle/>
          <a:p>
            <a:pPr algn="ctr"/>
            <a:r>
              <a:rPr lang="en-IN" b="1" u="sng" dirty="0">
                <a:effectLst>
                  <a:outerShdw blurRad="38100" dist="38100" dir="2700000" algn="tl">
                    <a:srgbClr val="000000">
                      <a:alpha val="43137"/>
                    </a:srgbClr>
                  </a:outerShdw>
                </a:effectLst>
                <a:latin typeface="Algerian" panose="04020705040A02060702" pitchFamily="82" charset="0"/>
              </a:rPr>
              <a:t>CONTENTS</a:t>
            </a:r>
          </a:p>
        </p:txBody>
      </p:sp>
      <p:sp>
        <p:nvSpPr>
          <p:cNvPr id="3" name="Content Placeholder 2">
            <a:extLst>
              <a:ext uri="{FF2B5EF4-FFF2-40B4-BE49-F238E27FC236}">
                <a16:creationId xmlns:a16="http://schemas.microsoft.com/office/drawing/2014/main" id="{09043062-C99D-0B87-CFF8-954F5085B3B2}"/>
              </a:ext>
            </a:extLst>
          </p:cNvPr>
          <p:cNvSpPr>
            <a:spLocks noGrp="1"/>
          </p:cNvSpPr>
          <p:nvPr>
            <p:ph idx="1"/>
          </p:nvPr>
        </p:nvSpPr>
        <p:spPr>
          <a:xfrm>
            <a:off x="1295400" y="1969604"/>
            <a:ext cx="9601200" cy="3821596"/>
          </a:xfrm>
        </p:spPr>
        <p:txBody>
          <a:bodyPr/>
          <a:lstStyle/>
          <a:p>
            <a:pPr>
              <a:buFont typeface="Wingdings" panose="05000000000000000000" pitchFamily="2" charset="2"/>
              <a:buChar char="v"/>
            </a:pPr>
            <a:r>
              <a:rPr lang="en-IN" dirty="0"/>
              <a:t>INSIGHTS TO ACTIONS </a:t>
            </a:r>
          </a:p>
          <a:p>
            <a:pPr>
              <a:buFont typeface="Wingdings" panose="05000000000000000000" pitchFamily="2" charset="2"/>
              <a:buChar char="v"/>
            </a:pPr>
            <a:r>
              <a:rPr lang="en-IN" dirty="0"/>
              <a:t>STAMP REGISTRATION ANALYSIS</a:t>
            </a:r>
          </a:p>
          <a:p>
            <a:pPr>
              <a:buFont typeface="Wingdings" panose="05000000000000000000" pitchFamily="2" charset="2"/>
              <a:buChar char="v"/>
            </a:pPr>
            <a:r>
              <a:rPr lang="en-IN" dirty="0"/>
              <a:t>TRANSPORT SALES ANALYSIS</a:t>
            </a:r>
          </a:p>
          <a:p>
            <a:pPr>
              <a:buFont typeface="Wingdings" panose="05000000000000000000" pitchFamily="2" charset="2"/>
              <a:buChar char="v"/>
            </a:pPr>
            <a:r>
              <a:rPr lang="en-IN" dirty="0"/>
              <a:t>TS – IPASS ANALYSIS</a:t>
            </a:r>
          </a:p>
          <a:p>
            <a:pPr>
              <a:buFont typeface="Wingdings" panose="05000000000000000000" pitchFamily="2" charset="2"/>
              <a:buChar char="v"/>
            </a:pPr>
            <a:r>
              <a:rPr lang="en-IN" dirty="0"/>
              <a:t>SECONDARY RESEARCH </a:t>
            </a:r>
          </a:p>
          <a:p>
            <a:pPr>
              <a:buFont typeface="Wingdings" panose="05000000000000000000" pitchFamily="2" charset="2"/>
              <a:buChar char="v"/>
            </a:pPr>
            <a:r>
              <a:rPr lang="en-IN" dirty="0"/>
              <a:t>ANALYSIS EPILOGUE </a:t>
            </a:r>
          </a:p>
          <a:p>
            <a:pPr>
              <a:buFont typeface="Wingdings" panose="05000000000000000000" pitchFamily="2" charset="2"/>
              <a:buChar char="v"/>
            </a:pPr>
            <a:r>
              <a:rPr lang="en-IN" dirty="0"/>
              <a:t>ACKNOWLEDGEMENTS</a:t>
            </a:r>
          </a:p>
        </p:txBody>
      </p:sp>
      <p:pic>
        <p:nvPicPr>
          <p:cNvPr id="5" name="Picture 4">
            <a:extLst>
              <a:ext uri="{FF2B5EF4-FFF2-40B4-BE49-F238E27FC236}">
                <a16:creationId xmlns:a16="http://schemas.microsoft.com/office/drawing/2014/main" id="{F6F53FC5-AC5E-8E35-A8EF-B3743135E2F3}"/>
              </a:ext>
            </a:extLst>
          </p:cNvPr>
          <p:cNvPicPr>
            <a:picLocks noChangeAspect="1"/>
          </p:cNvPicPr>
          <p:nvPr/>
        </p:nvPicPr>
        <p:blipFill>
          <a:blip r:embed="rId2"/>
          <a:stretch>
            <a:fillRect/>
          </a:stretch>
        </p:blipFill>
        <p:spPr>
          <a:xfrm>
            <a:off x="10336696" y="1"/>
            <a:ext cx="1855304" cy="1638300"/>
          </a:xfrm>
          <a:prstGeom prst="rect">
            <a:avLst/>
          </a:prstGeom>
        </p:spPr>
      </p:pic>
    </p:spTree>
    <p:extLst>
      <p:ext uri="{BB962C8B-B14F-4D97-AF65-F5344CB8AC3E}">
        <p14:creationId xmlns:p14="http://schemas.microsoft.com/office/powerpoint/2010/main" val="3588466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B2F-7FE9-F7ED-7D3A-C1674AD0D270}"/>
              </a:ext>
            </a:extLst>
          </p:cNvPr>
          <p:cNvSpPr>
            <a:spLocks noGrp="1"/>
          </p:cNvSpPr>
          <p:nvPr>
            <p:ph type="title"/>
          </p:nvPr>
        </p:nvSpPr>
        <p:spPr>
          <a:xfrm>
            <a:off x="0" y="484632"/>
            <a:ext cx="12192000" cy="1609344"/>
          </a:xfrm>
        </p:spPr>
        <p:txBody>
          <a:bodyPr/>
          <a:lstStyle/>
          <a:p>
            <a:pPr algn="ctr"/>
            <a:r>
              <a:rPr lang="en-IN" b="1" u="sng" dirty="0"/>
              <a:t>Districts to buy commercial purposes</a:t>
            </a:r>
          </a:p>
        </p:txBody>
      </p:sp>
      <p:pic>
        <p:nvPicPr>
          <p:cNvPr id="5" name="Content Placeholder 4">
            <a:extLst>
              <a:ext uri="{FF2B5EF4-FFF2-40B4-BE49-F238E27FC236}">
                <a16:creationId xmlns:a16="http://schemas.microsoft.com/office/drawing/2014/main" id="{1CA96A80-4C5B-B703-CD5B-D7C15E471AEF}"/>
              </a:ext>
            </a:extLst>
          </p:cNvPr>
          <p:cNvPicPr>
            <a:picLocks noGrp="1" noChangeAspect="1"/>
          </p:cNvPicPr>
          <p:nvPr>
            <p:ph idx="1"/>
          </p:nvPr>
        </p:nvPicPr>
        <p:blipFill>
          <a:blip r:embed="rId2"/>
          <a:stretch>
            <a:fillRect/>
          </a:stretch>
        </p:blipFill>
        <p:spPr>
          <a:xfrm>
            <a:off x="1232452" y="2623930"/>
            <a:ext cx="9753600" cy="4073670"/>
          </a:xfrm>
        </p:spPr>
      </p:pic>
      <p:sp>
        <p:nvSpPr>
          <p:cNvPr id="6" name="TextBox 5">
            <a:extLst>
              <a:ext uri="{FF2B5EF4-FFF2-40B4-BE49-F238E27FC236}">
                <a16:creationId xmlns:a16="http://schemas.microsoft.com/office/drawing/2014/main" id="{E1A89182-0626-33E5-DB09-5020003880B6}"/>
              </a:ext>
            </a:extLst>
          </p:cNvPr>
          <p:cNvSpPr txBox="1"/>
          <p:nvPr/>
        </p:nvSpPr>
        <p:spPr>
          <a:xfrm>
            <a:off x="1232452" y="2392681"/>
            <a:ext cx="9753600" cy="369332"/>
          </a:xfrm>
          <a:prstGeom prst="rect">
            <a:avLst/>
          </a:prstGeom>
          <a:noFill/>
        </p:spPr>
        <p:txBody>
          <a:bodyPr wrap="square" rtlCol="0">
            <a:spAutoFit/>
          </a:bodyPr>
          <a:lstStyle/>
          <a:p>
            <a:r>
              <a:rPr lang="en-IN" dirty="0"/>
              <a:t>The Districts to buy commercial purposes are sorted as follows:</a:t>
            </a:r>
          </a:p>
        </p:txBody>
      </p:sp>
    </p:spTree>
    <p:extLst>
      <p:ext uri="{BB962C8B-B14F-4D97-AF65-F5344CB8AC3E}">
        <p14:creationId xmlns:p14="http://schemas.microsoft.com/office/powerpoint/2010/main" val="2352465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A6C2-1D15-1F6C-21A6-855C3F1DA95A}"/>
              </a:ext>
            </a:extLst>
          </p:cNvPr>
          <p:cNvSpPr>
            <a:spLocks noGrp="1"/>
          </p:cNvSpPr>
          <p:nvPr>
            <p:ph type="title"/>
          </p:nvPr>
        </p:nvSpPr>
        <p:spPr>
          <a:xfrm>
            <a:off x="172278" y="484632"/>
            <a:ext cx="11873948" cy="1609344"/>
          </a:xfrm>
        </p:spPr>
        <p:txBody>
          <a:bodyPr/>
          <a:lstStyle/>
          <a:p>
            <a:pPr algn="ctr"/>
            <a:r>
              <a:rPr lang="en-IN" b="1" u="sng" dirty="0"/>
              <a:t>Polices of Government impacts</a:t>
            </a:r>
          </a:p>
        </p:txBody>
      </p:sp>
      <p:pic>
        <p:nvPicPr>
          <p:cNvPr id="5" name="Content Placeholder 4">
            <a:extLst>
              <a:ext uri="{FF2B5EF4-FFF2-40B4-BE49-F238E27FC236}">
                <a16:creationId xmlns:a16="http://schemas.microsoft.com/office/drawing/2014/main" id="{C5A74945-BC3B-C599-818E-99681561BF6B}"/>
              </a:ext>
            </a:extLst>
          </p:cNvPr>
          <p:cNvPicPr>
            <a:picLocks noGrp="1" noChangeAspect="1"/>
          </p:cNvPicPr>
          <p:nvPr>
            <p:ph idx="1"/>
          </p:nvPr>
        </p:nvPicPr>
        <p:blipFill>
          <a:blip r:embed="rId2"/>
          <a:stretch>
            <a:fillRect/>
          </a:stretch>
        </p:blipFill>
        <p:spPr>
          <a:xfrm>
            <a:off x="1144586" y="4466535"/>
            <a:ext cx="9902825" cy="2391465"/>
          </a:xfrm>
        </p:spPr>
      </p:pic>
      <p:sp>
        <p:nvSpPr>
          <p:cNvPr id="6" name="TextBox 5">
            <a:extLst>
              <a:ext uri="{FF2B5EF4-FFF2-40B4-BE49-F238E27FC236}">
                <a16:creationId xmlns:a16="http://schemas.microsoft.com/office/drawing/2014/main" id="{85D43F65-6107-AEC0-070B-22A143A06F67}"/>
              </a:ext>
            </a:extLst>
          </p:cNvPr>
          <p:cNvSpPr txBox="1"/>
          <p:nvPr/>
        </p:nvSpPr>
        <p:spPr>
          <a:xfrm>
            <a:off x="1157839" y="1881212"/>
            <a:ext cx="9902825" cy="2585323"/>
          </a:xfrm>
          <a:prstGeom prst="rect">
            <a:avLst/>
          </a:prstGeom>
          <a:noFill/>
        </p:spPr>
        <p:txBody>
          <a:bodyPr wrap="square" rtlCol="0">
            <a:spAutoFit/>
          </a:bodyPr>
          <a:lstStyle/>
          <a:p>
            <a:r>
              <a:rPr lang="en-US" dirty="0"/>
              <a:t>Investment and Employment Trends Over Years</a:t>
            </a:r>
          </a:p>
          <a:p>
            <a:endParaRPr lang="en-US" dirty="0"/>
          </a:p>
          <a:p>
            <a:pPr marL="285750" indent="-285750">
              <a:buFont typeface="Wingdings" panose="05000000000000000000" pitchFamily="2" charset="2"/>
              <a:buChar char="q"/>
            </a:pPr>
            <a:r>
              <a:rPr lang="en-US" dirty="0"/>
              <a:t>Investment: The graph shows a consistent trend in investment over the years, suggesting that the investment climate is favorable. This could be attributed to various government policies aimed at encouraging business activities.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Employment: Similar to investment, the number of employees also shows a steady trend. This indicates that employment opportunities are increasing, possibly due to government initiatives aimed at job creation.</a:t>
            </a:r>
            <a:endParaRPr lang="en-IN" dirty="0"/>
          </a:p>
        </p:txBody>
      </p:sp>
    </p:spTree>
    <p:extLst>
      <p:ext uri="{BB962C8B-B14F-4D97-AF65-F5344CB8AC3E}">
        <p14:creationId xmlns:p14="http://schemas.microsoft.com/office/powerpoint/2010/main" val="1489716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1561-2D3D-A49B-30CD-798DD5F21698}"/>
              </a:ext>
            </a:extLst>
          </p:cNvPr>
          <p:cNvSpPr>
            <a:spLocks noGrp="1"/>
          </p:cNvSpPr>
          <p:nvPr>
            <p:ph type="title"/>
          </p:nvPr>
        </p:nvSpPr>
        <p:spPr>
          <a:xfrm>
            <a:off x="265044" y="0"/>
            <a:ext cx="11661912" cy="1609344"/>
          </a:xfrm>
        </p:spPr>
        <p:txBody>
          <a:bodyPr>
            <a:normAutofit/>
          </a:bodyPr>
          <a:lstStyle/>
          <a:p>
            <a:pPr algn="ctr"/>
            <a:r>
              <a:rPr lang="en-US" b="1" u="sng" dirty="0"/>
              <a:t>top 2 Insights &amp; 2 recommendations to Telangana government </a:t>
            </a:r>
            <a:endParaRPr lang="en-IN" b="1" u="sng" dirty="0"/>
          </a:p>
        </p:txBody>
      </p:sp>
      <p:pic>
        <p:nvPicPr>
          <p:cNvPr id="5" name="Content Placeholder 4">
            <a:extLst>
              <a:ext uri="{FF2B5EF4-FFF2-40B4-BE49-F238E27FC236}">
                <a16:creationId xmlns:a16="http://schemas.microsoft.com/office/drawing/2014/main" id="{76BF5464-20F0-1C19-ABDE-DD93302761EC}"/>
              </a:ext>
            </a:extLst>
          </p:cNvPr>
          <p:cNvPicPr>
            <a:picLocks noGrp="1" noChangeAspect="1"/>
          </p:cNvPicPr>
          <p:nvPr>
            <p:ph idx="1"/>
          </p:nvPr>
        </p:nvPicPr>
        <p:blipFill>
          <a:blip r:embed="rId2"/>
          <a:stretch>
            <a:fillRect/>
          </a:stretch>
        </p:blipFill>
        <p:spPr>
          <a:xfrm>
            <a:off x="1524000" y="1609344"/>
            <a:ext cx="9104243" cy="5248656"/>
          </a:xfrm>
        </p:spPr>
      </p:pic>
    </p:spTree>
    <p:extLst>
      <p:ext uri="{BB962C8B-B14F-4D97-AF65-F5344CB8AC3E}">
        <p14:creationId xmlns:p14="http://schemas.microsoft.com/office/powerpoint/2010/main" val="302832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CE54B-5538-775E-6721-E3A1A8E7B447}"/>
              </a:ext>
            </a:extLst>
          </p:cNvPr>
          <p:cNvPicPr>
            <a:picLocks noChangeAspect="1"/>
          </p:cNvPicPr>
          <p:nvPr/>
        </p:nvPicPr>
        <p:blipFill>
          <a:blip r:embed="rId2"/>
          <a:stretch>
            <a:fillRect/>
          </a:stretch>
        </p:blipFill>
        <p:spPr>
          <a:xfrm>
            <a:off x="0" y="195469"/>
            <a:ext cx="12192000" cy="6662531"/>
          </a:xfrm>
          <a:prstGeom prst="rect">
            <a:avLst/>
          </a:prstGeom>
        </p:spPr>
      </p:pic>
    </p:spTree>
    <p:extLst>
      <p:ext uri="{BB962C8B-B14F-4D97-AF65-F5344CB8AC3E}">
        <p14:creationId xmlns:p14="http://schemas.microsoft.com/office/powerpoint/2010/main" val="251769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48876A-5557-D964-D5D6-18D1B9CE94E5}"/>
              </a:ext>
            </a:extLst>
          </p:cNvPr>
          <p:cNvPicPr>
            <a:picLocks noChangeAspect="1"/>
          </p:cNvPicPr>
          <p:nvPr/>
        </p:nvPicPr>
        <p:blipFill>
          <a:blip r:embed="rId2"/>
          <a:stretch>
            <a:fillRect/>
          </a:stretch>
        </p:blipFill>
        <p:spPr>
          <a:xfrm>
            <a:off x="6944863" y="0"/>
            <a:ext cx="5247138" cy="3525078"/>
          </a:xfrm>
          <a:prstGeom prst="rect">
            <a:avLst/>
          </a:prstGeom>
        </p:spPr>
      </p:pic>
      <p:pic>
        <p:nvPicPr>
          <p:cNvPr id="13" name="Picture 12">
            <a:extLst>
              <a:ext uri="{FF2B5EF4-FFF2-40B4-BE49-F238E27FC236}">
                <a16:creationId xmlns:a16="http://schemas.microsoft.com/office/drawing/2014/main" id="{C5ECEBA8-5C2A-D6C1-5485-510E229AB287}"/>
              </a:ext>
            </a:extLst>
          </p:cNvPr>
          <p:cNvPicPr>
            <a:picLocks noChangeAspect="1"/>
          </p:cNvPicPr>
          <p:nvPr/>
        </p:nvPicPr>
        <p:blipFill>
          <a:blip r:embed="rId3"/>
          <a:stretch>
            <a:fillRect/>
          </a:stretch>
        </p:blipFill>
        <p:spPr>
          <a:xfrm>
            <a:off x="6891854" y="3723862"/>
            <a:ext cx="2561606" cy="3134138"/>
          </a:xfrm>
          <a:prstGeom prst="rect">
            <a:avLst/>
          </a:prstGeom>
        </p:spPr>
      </p:pic>
      <p:pic>
        <p:nvPicPr>
          <p:cNvPr id="15" name="Picture 14">
            <a:extLst>
              <a:ext uri="{FF2B5EF4-FFF2-40B4-BE49-F238E27FC236}">
                <a16:creationId xmlns:a16="http://schemas.microsoft.com/office/drawing/2014/main" id="{FD59E6FD-BE12-82E1-6949-2C4E4E00E33C}"/>
              </a:ext>
            </a:extLst>
          </p:cNvPr>
          <p:cNvPicPr>
            <a:picLocks noChangeAspect="1"/>
          </p:cNvPicPr>
          <p:nvPr/>
        </p:nvPicPr>
        <p:blipFill>
          <a:blip r:embed="rId4"/>
          <a:stretch>
            <a:fillRect/>
          </a:stretch>
        </p:blipFill>
        <p:spPr>
          <a:xfrm>
            <a:off x="9453460" y="3723863"/>
            <a:ext cx="2696458" cy="3134138"/>
          </a:xfrm>
          <a:prstGeom prst="rect">
            <a:avLst/>
          </a:prstGeom>
        </p:spPr>
      </p:pic>
      <p:sp>
        <p:nvSpPr>
          <p:cNvPr id="16" name="TextBox 15">
            <a:extLst>
              <a:ext uri="{FF2B5EF4-FFF2-40B4-BE49-F238E27FC236}">
                <a16:creationId xmlns:a16="http://schemas.microsoft.com/office/drawing/2014/main" id="{D49D1177-7BB2-8451-D2B9-34B93AF48B57}"/>
              </a:ext>
            </a:extLst>
          </p:cNvPr>
          <p:cNvSpPr txBox="1"/>
          <p:nvPr/>
        </p:nvSpPr>
        <p:spPr>
          <a:xfrm>
            <a:off x="503582" y="1895060"/>
            <a:ext cx="5922999" cy="1107996"/>
          </a:xfrm>
          <a:prstGeom prst="rect">
            <a:avLst/>
          </a:prstGeom>
          <a:noFill/>
        </p:spPr>
        <p:txBody>
          <a:bodyPr wrap="square" rtlCol="0">
            <a:spAutoFit/>
          </a:bodyPr>
          <a:lstStyle/>
          <a:p>
            <a:pPr algn="ctr"/>
            <a:r>
              <a:rPr lang="en-IN" sz="6600" b="1" dirty="0">
                <a:effectLst>
                  <a:outerShdw blurRad="38100" dist="38100" dir="2700000" algn="tl">
                    <a:srgbClr val="000000">
                      <a:alpha val="43137"/>
                    </a:srgbClr>
                  </a:outerShdw>
                </a:effectLst>
              </a:rPr>
              <a:t>Thank You</a:t>
            </a:r>
          </a:p>
        </p:txBody>
      </p:sp>
      <p:sp>
        <p:nvSpPr>
          <p:cNvPr id="17" name="TextBox 16">
            <a:extLst>
              <a:ext uri="{FF2B5EF4-FFF2-40B4-BE49-F238E27FC236}">
                <a16:creationId xmlns:a16="http://schemas.microsoft.com/office/drawing/2014/main" id="{9327FD5F-D3EF-7A69-0652-A041EE79E6E3}"/>
              </a:ext>
            </a:extLst>
          </p:cNvPr>
          <p:cNvSpPr txBox="1"/>
          <p:nvPr/>
        </p:nvSpPr>
        <p:spPr>
          <a:xfrm>
            <a:off x="503582" y="4002157"/>
            <a:ext cx="6042992" cy="1231106"/>
          </a:xfrm>
          <a:prstGeom prst="rect">
            <a:avLst/>
          </a:prstGeom>
          <a:noFill/>
        </p:spPr>
        <p:txBody>
          <a:bodyPr wrap="square" rtlCol="0">
            <a:spAutoFit/>
          </a:bodyPr>
          <a:lstStyle/>
          <a:p>
            <a:r>
              <a:rPr lang="en-IN" b="1" dirty="0"/>
              <a:t>Name</a:t>
            </a:r>
            <a:r>
              <a:rPr lang="en-IN" dirty="0"/>
              <a:t> – </a:t>
            </a:r>
            <a:r>
              <a:rPr lang="en-IN" dirty="0" err="1"/>
              <a:t>Souvik</a:t>
            </a:r>
            <a:r>
              <a:rPr lang="en-IN" dirty="0"/>
              <a:t> </a:t>
            </a:r>
            <a:r>
              <a:rPr lang="en-IN" dirty="0" err="1"/>
              <a:t>Sasmal</a:t>
            </a:r>
            <a:endParaRPr lang="en-IN" dirty="0"/>
          </a:p>
          <a:p>
            <a:r>
              <a:rPr lang="en-IN" b="1" dirty="0"/>
              <a:t>Gmail</a:t>
            </a:r>
            <a:r>
              <a:rPr lang="en-IN" dirty="0"/>
              <a:t> -  </a:t>
            </a:r>
            <a:r>
              <a:rPr lang="en-IN" dirty="0">
                <a:hlinkClick r:id="rId5"/>
              </a:rPr>
              <a:t>sasmalsouvik333@gmail.com</a:t>
            </a:r>
            <a:endParaRPr lang="en-IN" dirty="0"/>
          </a:p>
          <a:p>
            <a:r>
              <a:rPr lang="en-IN" b="1" dirty="0"/>
              <a:t>LinkedIn</a:t>
            </a:r>
            <a:r>
              <a:rPr lang="en-IN" dirty="0"/>
              <a:t> - </a:t>
            </a:r>
            <a:r>
              <a:rPr lang="en-IN" b="0" i="0" dirty="0">
                <a:effectLst/>
                <a:latin typeface="-apple-system"/>
                <a:hlinkClick r:id="rId6"/>
              </a:rPr>
              <a:t>www.linkedin.com/in/souvik-sasmal-010a1320b</a:t>
            </a:r>
            <a:endParaRPr lang="en-IN" b="0" i="0" dirty="0">
              <a:effectLst/>
              <a:latin typeface="-apple-system"/>
            </a:endParaRPr>
          </a:p>
          <a:p>
            <a:r>
              <a:rPr lang="en-IN" sz="2000" b="1" dirty="0">
                <a:latin typeface="+mj-lt"/>
              </a:rPr>
              <a:t>GitHub</a:t>
            </a:r>
            <a:r>
              <a:rPr lang="en-IN" b="1" dirty="0">
                <a:latin typeface="-apple-system"/>
              </a:rPr>
              <a:t> - </a:t>
            </a:r>
            <a:r>
              <a:rPr lang="en-IN" i="0" dirty="0">
                <a:effectLst/>
                <a:latin typeface="-apple-system"/>
                <a:hlinkClick r:id="rId7"/>
              </a:rPr>
              <a:t>github.com/souviksas2001 </a:t>
            </a:r>
            <a:endParaRPr lang="en-IN" b="1" dirty="0"/>
          </a:p>
        </p:txBody>
      </p:sp>
    </p:spTree>
    <p:extLst>
      <p:ext uri="{BB962C8B-B14F-4D97-AF65-F5344CB8AC3E}">
        <p14:creationId xmlns:p14="http://schemas.microsoft.com/office/powerpoint/2010/main" val="108999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A81E-9F7A-CEAE-3E59-CA83C425205D}"/>
              </a:ext>
            </a:extLst>
          </p:cNvPr>
          <p:cNvSpPr>
            <a:spLocks noGrp="1"/>
          </p:cNvSpPr>
          <p:nvPr>
            <p:ph type="title"/>
          </p:nvPr>
        </p:nvSpPr>
        <p:spPr>
          <a:xfrm>
            <a:off x="927719" y="708992"/>
            <a:ext cx="9395724" cy="1240734"/>
          </a:xfrm>
        </p:spPr>
        <p:txBody>
          <a:bodyPr>
            <a:normAutofit/>
          </a:bodyPr>
          <a:lstStyle/>
          <a:p>
            <a:pPr algn="ctr"/>
            <a:r>
              <a:rPr lang="en-IN" b="1" u="sng" dirty="0">
                <a:effectLst>
                  <a:outerShdw blurRad="38100" dist="38100" dir="2700000" algn="tl">
                    <a:srgbClr val="000000">
                      <a:alpha val="43137"/>
                    </a:srgbClr>
                  </a:outerShdw>
                </a:effectLst>
                <a:latin typeface="Algerian" panose="04020705040A02060702" pitchFamily="82" charset="0"/>
              </a:rPr>
              <a:t>INSIGHTS TO ACTIONS</a:t>
            </a:r>
          </a:p>
        </p:txBody>
      </p:sp>
      <p:sp>
        <p:nvSpPr>
          <p:cNvPr id="3" name="Content Placeholder 2">
            <a:extLst>
              <a:ext uri="{FF2B5EF4-FFF2-40B4-BE49-F238E27FC236}">
                <a16:creationId xmlns:a16="http://schemas.microsoft.com/office/drawing/2014/main" id="{A6033DAF-DDBD-E207-C738-2DAD334B6909}"/>
              </a:ext>
            </a:extLst>
          </p:cNvPr>
          <p:cNvSpPr>
            <a:spLocks noGrp="1"/>
          </p:cNvSpPr>
          <p:nvPr>
            <p:ph idx="1"/>
          </p:nvPr>
        </p:nvSpPr>
        <p:spPr>
          <a:xfrm>
            <a:off x="927719" y="2075621"/>
            <a:ext cx="6327913" cy="2958548"/>
          </a:xfrm>
        </p:spPr>
        <p:txBody>
          <a:bodyPr>
            <a:normAutofit/>
          </a:bodyPr>
          <a:lstStyle/>
          <a:p>
            <a:pPr marL="0" indent="0">
              <a:buNone/>
            </a:pPr>
            <a:r>
              <a:rPr lang="en-US" sz="2400" b="0" i="0" dirty="0">
                <a:solidFill>
                  <a:srgbClr val="343541"/>
                </a:solidFill>
                <a:effectLst/>
                <a:latin typeface="Segoe UI Semibold" panose="020B0702040204020203" pitchFamily="34" charset="0"/>
                <a:cs typeface="Segoe UI Semibold" panose="020B0702040204020203" pitchFamily="34" charset="0"/>
              </a:rPr>
              <a:t>Let's dive into today's topic. I've undertaken a thorough data analysis of Telangana's growth across multiple sectors using </a:t>
            </a:r>
            <a:r>
              <a:rPr lang="en-US" sz="2400" b="0" i="0" dirty="0" err="1">
                <a:solidFill>
                  <a:srgbClr val="343541"/>
                </a:solidFill>
                <a:effectLst/>
                <a:latin typeface="Segoe UI Semibold" panose="020B0702040204020203" pitchFamily="34" charset="0"/>
                <a:cs typeface="Segoe UI Semibold" panose="020B0702040204020203" pitchFamily="34" charset="0"/>
              </a:rPr>
              <a:t>PowerBI</a:t>
            </a:r>
            <a:r>
              <a:rPr lang="en-US" sz="2400" b="0" i="0" dirty="0">
                <a:solidFill>
                  <a:srgbClr val="343541"/>
                </a:solidFill>
                <a:effectLst/>
                <a:latin typeface="Segoe UI Semibold" panose="020B0702040204020203" pitchFamily="34" charset="0"/>
                <a:cs typeface="Segoe UI Semibold" panose="020B0702040204020203" pitchFamily="34" charset="0"/>
              </a:rPr>
              <a:t>. The insights generated are tailored for top-level management and aim to provide a data-driven pathway for the state's future development. I'm excited to share these results with you</a:t>
            </a:r>
            <a:endParaRPr lang="en-IN" sz="2400" dirty="0">
              <a:latin typeface="Segoe UI Semibold" panose="020B0702040204020203"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A4D6D89C-2E51-DDFC-14FA-094A416C3C8E}"/>
              </a:ext>
            </a:extLst>
          </p:cNvPr>
          <p:cNvPicPr>
            <a:picLocks noChangeAspect="1"/>
          </p:cNvPicPr>
          <p:nvPr/>
        </p:nvPicPr>
        <p:blipFill>
          <a:blip r:embed="rId2"/>
          <a:stretch>
            <a:fillRect/>
          </a:stretch>
        </p:blipFill>
        <p:spPr>
          <a:xfrm>
            <a:off x="7255632" y="2075621"/>
            <a:ext cx="4823791" cy="2958548"/>
          </a:xfrm>
          <a:prstGeom prst="rect">
            <a:avLst/>
          </a:prstGeom>
        </p:spPr>
      </p:pic>
      <p:pic>
        <p:nvPicPr>
          <p:cNvPr id="10" name="Picture 9">
            <a:extLst>
              <a:ext uri="{FF2B5EF4-FFF2-40B4-BE49-F238E27FC236}">
                <a16:creationId xmlns:a16="http://schemas.microsoft.com/office/drawing/2014/main" id="{54788246-A178-DF88-FE9A-AB7882E088BD}"/>
              </a:ext>
            </a:extLst>
          </p:cNvPr>
          <p:cNvPicPr>
            <a:picLocks noChangeAspect="1"/>
          </p:cNvPicPr>
          <p:nvPr/>
        </p:nvPicPr>
        <p:blipFill>
          <a:blip r:embed="rId3"/>
          <a:stretch>
            <a:fillRect/>
          </a:stretch>
        </p:blipFill>
        <p:spPr>
          <a:xfrm>
            <a:off x="10641496" y="1"/>
            <a:ext cx="1550504" cy="1510748"/>
          </a:xfrm>
          <a:prstGeom prst="rect">
            <a:avLst/>
          </a:prstGeom>
        </p:spPr>
      </p:pic>
    </p:spTree>
    <p:extLst>
      <p:ext uri="{BB962C8B-B14F-4D97-AF65-F5344CB8AC3E}">
        <p14:creationId xmlns:p14="http://schemas.microsoft.com/office/powerpoint/2010/main" val="187123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9EF7-73BE-49BC-F8B2-CE24C6BB1045}"/>
              </a:ext>
            </a:extLst>
          </p:cNvPr>
          <p:cNvSpPr>
            <a:spLocks noGrp="1"/>
          </p:cNvSpPr>
          <p:nvPr>
            <p:ph type="title"/>
          </p:nvPr>
        </p:nvSpPr>
        <p:spPr/>
        <p:txBody>
          <a:bodyPr/>
          <a:lstStyle/>
          <a:p>
            <a:r>
              <a:rPr lang="en-IN" b="1" u="sng" dirty="0"/>
              <a:t>Stamp registration analysis</a:t>
            </a:r>
          </a:p>
        </p:txBody>
      </p:sp>
      <p:sp>
        <p:nvSpPr>
          <p:cNvPr id="3" name="Content Placeholder 2">
            <a:extLst>
              <a:ext uri="{FF2B5EF4-FFF2-40B4-BE49-F238E27FC236}">
                <a16:creationId xmlns:a16="http://schemas.microsoft.com/office/drawing/2014/main" id="{295137D3-BD67-A3EB-DD0A-624F26913819}"/>
              </a:ext>
            </a:extLst>
          </p:cNvPr>
          <p:cNvSpPr>
            <a:spLocks noGrp="1"/>
          </p:cNvSpPr>
          <p:nvPr>
            <p:ph idx="1"/>
          </p:nvPr>
        </p:nvSpPr>
        <p:spPr>
          <a:xfrm>
            <a:off x="1069848" y="2121408"/>
            <a:ext cx="10058400" cy="1973514"/>
          </a:xfrm>
        </p:spPr>
        <p:txBody>
          <a:bodyPr/>
          <a:lstStyle/>
          <a:p>
            <a:pPr marL="0" indent="0">
              <a:buNone/>
            </a:pPr>
            <a:r>
              <a:rPr lang="en-US" dirty="0"/>
              <a:t>Performed analysis on the revenue derived from both document registrations and e-stamp challan payments, breaking it down by district and month. The stamp registration analysis involves examining the records of property transactions to assess trends, identify tax compliance, and gauge the real estate market's health. It provides critical insights into property values, market dynamics, and tax revenue, aiding government policies and investment decisions.</a:t>
            </a:r>
          </a:p>
          <a:p>
            <a:pPr marL="0" indent="0">
              <a:buNone/>
            </a:pPr>
            <a:endParaRPr lang="en-IN" dirty="0"/>
          </a:p>
        </p:txBody>
      </p:sp>
      <p:pic>
        <p:nvPicPr>
          <p:cNvPr id="5" name="Picture 4">
            <a:extLst>
              <a:ext uri="{FF2B5EF4-FFF2-40B4-BE49-F238E27FC236}">
                <a16:creationId xmlns:a16="http://schemas.microsoft.com/office/drawing/2014/main" id="{4E5BC72B-AE0E-BBF5-1045-150BAA4B9767}"/>
              </a:ext>
            </a:extLst>
          </p:cNvPr>
          <p:cNvPicPr>
            <a:picLocks noChangeAspect="1"/>
          </p:cNvPicPr>
          <p:nvPr/>
        </p:nvPicPr>
        <p:blipFill>
          <a:blip r:embed="rId2"/>
          <a:stretch>
            <a:fillRect/>
          </a:stretch>
        </p:blipFill>
        <p:spPr>
          <a:xfrm>
            <a:off x="10588487" y="53009"/>
            <a:ext cx="1603513" cy="1609345"/>
          </a:xfrm>
          <a:prstGeom prst="rect">
            <a:avLst/>
          </a:prstGeom>
        </p:spPr>
      </p:pic>
    </p:spTree>
    <p:extLst>
      <p:ext uri="{BB962C8B-B14F-4D97-AF65-F5344CB8AC3E}">
        <p14:creationId xmlns:p14="http://schemas.microsoft.com/office/powerpoint/2010/main" val="113696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8E58-BA31-3C95-F047-79020532BADB}"/>
              </a:ext>
            </a:extLst>
          </p:cNvPr>
          <p:cNvSpPr>
            <a:spLocks noGrp="1"/>
          </p:cNvSpPr>
          <p:nvPr>
            <p:ph type="title"/>
          </p:nvPr>
        </p:nvSpPr>
        <p:spPr>
          <a:xfrm>
            <a:off x="685535" y="59973"/>
            <a:ext cx="10512552" cy="1419043"/>
          </a:xfrm>
        </p:spPr>
        <p:txBody>
          <a:bodyPr/>
          <a:lstStyle/>
          <a:p>
            <a:r>
              <a:rPr lang="en-IN" b="1" u="sng" dirty="0"/>
              <a:t>Document registration analysis</a:t>
            </a:r>
          </a:p>
        </p:txBody>
      </p:sp>
      <p:pic>
        <p:nvPicPr>
          <p:cNvPr id="5" name="Content Placeholder 4">
            <a:extLst>
              <a:ext uri="{FF2B5EF4-FFF2-40B4-BE49-F238E27FC236}">
                <a16:creationId xmlns:a16="http://schemas.microsoft.com/office/drawing/2014/main" id="{32F4DD6D-149D-5211-3160-750286801FBC}"/>
              </a:ext>
            </a:extLst>
          </p:cNvPr>
          <p:cNvPicPr>
            <a:picLocks noGrp="1" noChangeAspect="1"/>
          </p:cNvPicPr>
          <p:nvPr>
            <p:ph idx="1"/>
          </p:nvPr>
        </p:nvPicPr>
        <p:blipFill>
          <a:blip r:embed="rId2"/>
          <a:stretch>
            <a:fillRect/>
          </a:stretch>
        </p:blipFill>
        <p:spPr>
          <a:xfrm>
            <a:off x="500005" y="1707700"/>
            <a:ext cx="2905804" cy="2985233"/>
          </a:xfrm>
        </p:spPr>
      </p:pic>
      <p:sp>
        <p:nvSpPr>
          <p:cNvPr id="6" name="TextBox 5">
            <a:extLst>
              <a:ext uri="{FF2B5EF4-FFF2-40B4-BE49-F238E27FC236}">
                <a16:creationId xmlns:a16="http://schemas.microsoft.com/office/drawing/2014/main" id="{B643E3AC-F559-5E07-5E50-463F63F392F3}"/>
              </a:ext>
            </a:extLst>
          </p:cNvPr>
          <p:cNvSpPr txBox="1"/>
          <p:nvPr/>
        </p:nvSpPr>
        <p:spPr>
          <a:xfrm>
            <a:off x="6695924" y="1816608"/>
            <a:ext cx="5191275"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t>The revenue generated from document registration varies significantly across</a:t>
            </a:r>
            <a:r>
              <a:rPr lang="bn-IN" dirty="0"/>
              <a:t> </a:t>
            </a:r>
            <a:r>
              <a:rPr lang="en-US" dirty="0"/>
              <a:t>districts in Telangana</a:t>
            </a:r>
            <a:endParaRPr lang="bn-IN" dirty="0"/>
          </a:p>
          <a:p>
            <a:endParaRPr lang="bn-IN" dirty="0"/>
          </a:p>
          <a:p>
            <a:pPr marL="285750" indent="-285750">
              <a:buFont typeface="Wingdings" panose="05000000000000000000" pitchFamily="2" charset="2"/>
              <a:buChar char="q"/>
            </a:pPr>
            <a:r>
              <a:rPr lang="en-US" dirty="0" err="1"/>
              <a:t>Rangareddy</a:t>
            </a:r>
            <a:r>
              <a:rPr lang="en-US" dirty="0"/>
              <a:t> have generated high revenue of Rs. 108.19Bn and </a:t>
            </a:r>
            <a:r>
              <a:rPr lang="en-US" dirty="0" err="1"/>
              <a:t>Kumurambheem</a:t>
            </a:r>
            <a:r>
              <a:rPr lang="en-US" dirty="0"/>
              <a:t> </a:t>
            </a:r>
            <a:r>
              <a:rPr lang="en-US" dirty="0" err="1"/>
              <a:t>Asifabad</a:t>
            </a:r>
            <a:r>
              <a:rPr lang="en-US" dirty="0"/>
              <a:t> generating the lowest revenue of Rs. 227M </a:t>
            </a:r>
            <a:endParaRPr lang="en-IN" dirty="0"/>
          </a:p>
        </p:txBody>
      </p:sp>
      <p:pic>
        <p:nvPicPr>
          <p:cNvPr id="8" name="Picture 7">
            <a:extLst>
              <a:ext uri="{FF2B5EF4-FFF2-40B4-BE49-F238E27FC236}">
                <a16:creationId xmlns:a16="http://schemas.microsoft.com/office/drawing/2014/main" id="{3CB6F6B9-954B-9027-77E5-519A9988F554}"/>
              </a:ext>
            </a:extLst>
          </p:cNvPr>
          <p:cNvPicPr>
            <a:picLocks noChangeAspect="1"/>
          </p:cNvPicPr>
          <p:nvPr/>
        </p:nvPicPr>
        <p:blipFill>
          <a:blip r:embed="rId3"/>
          <a:stretch>
            <a:fillRect/>
          </a:stretch>
        </p:blipFill>
        <p:spPr>
          <a:xfrm>
            <a:off x="3405809" y="1816609"/>
            <a:ext cx="3290115" cy="2876324"/>
          </a:xfrm>
          <a:prstGeom prst="rect">
            <a:avLst/>
          </a:prstGeom>
        </p:spPr>
      </p:pic>
      <p:sp>
        <p:nvSpPr>
          <p:cNvPr id="9" name="TextBox 8">
            <a:extLst>
              <a:ext uri="{FF2B5EF4-FFF2-40B4-BE49-F238E27FC236}">
                <a16:creationId xmlns:a16="http://schemas.microsoft.com/office/drawing/2014/main" id="{C732FF1C-BC33-1AB1-48A2-09339581A2B6}"/>
              </a:ext>
            </a:extLst>
          </p:cNvPr>
          <p:cNvSpPr txBox="1"/>
          <p:nvPr/>
        </p:nvSpPr>
        <p:spPr>
          <a:xfrm>
            <a:off x="203621" y="5036802"/>
            <a:ext cx="6404376"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After analyzing the data, here are the top 5 districts that showed the highest document registration revenue growth between Fiscal Year (FY) 2019 and FY 2022: </a:t>
            </a:r>
            <a:r>
              <a:rPr lang="en-IN" dirty="0" err="1"/>
              <a:t>Rangareddy</a:t>
            </a:r>
            <a:r>
              <a:rPr lang="en-US" dirty="0"/>
              <a:t> (108bn), A  </a:t>
            </a:r>
            <a:r>
              <a:rPr lang="en-US" dirty="0" err="1"/>
              <a:t>Hydreabad</a:t>
            </a:r>
            <a:r>
              <a:rPr lang="en-US" dirty="0"/>
              <a:t>(58bn), </a:t>
            </a:r>
            <a:r>
              <a:rPr lang="en-US" dirty="0" err="1"/>
              <a:t>Sangareddy</a:t>
            </a:r>
            <a:r>
              <a:rPr lang="en-US" dirty="0"/>
              <a:t> (22bn), </a:t>
            </a:r>
            <a:r>
              <a:rPr lang="en-US" dirty="0" err="1"/>
              <a:t>Medchal_Malkajgiri</a:t>
            </a:r>
            <a:r>
              <a:rPr lang="en-US" dirty="0"/>
              <a:t> (64bn)</a:t>
            </a:r>
            <a:endParaRPr lang="en-IN" dirty="0"/>
          </a:p>
        </p:txBody>
      </p:sp>
      <p:pic>
        <p:nvPicPr>
          <p:cNvPr id="11" name="Picture 10">
            <a:extLst>
              <a:ext uri="{FF2B5EF4-FFF2-40B4-BE49-F238E27FC236}">
                <a16:creationId xmlns:a16="http://schemas.microsoft.com/office/drawing/2014/main" id="{A529F227-1127-2611-AA8F-AA083DFD038C}"/>
              </a:ext>
            </a:extLst>
          </p:cNvPr>
          <p:cNvPicPr>
            <a:picLocks noChangeAspect="1"/>
          </p:cNvPicPr>
          <p:nvPr/>
        </p:nvPicPr>
        <p:blipFill>
          <a:blip r:embed="rId4"/>
          <a:stretch>
            <a:fillRect/>
          </a:stretch>
        </p:blipFill>
        <p:spPr>
          <a:xfrm>
            <a:off x="6638925" y="4305300"/>
            <a:ext cx="5553075" cy="2552700"/>
          </a:xfrm>
          <a:prstGeom prst="rect">
            <a:avLst/>
          </a:prstGeom>
        </p:spPr>
      </p:pic>
    </p:spTree>
    <p:extLst>
      <p:ext uri="{BB962C8B-B14F-4D97-AF65-F5344CB8AC3E}">
        <p14:creationId xmlns:p14="http://schemas.microsoft.com/office/powerpoint/2010/main" val="97724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2135-91B8-A682-527F-DECABF112F1A}"/>
              </a:ext>
            </a:extLst>
          </p:cNvPr>
          <p:cNvSpPr>
            <a:spLocks noGrp="1"/>
          </p:cNvSpPr>
          <p:nvPr>
            <p:ph type="title"/>
          </p:nvPr>
        </p:nvSpPr>
        <p:spPr>
          <a:xfrm>
            <a:off x="1069848" y="312639"/>
            <a:ext cx="10058400" cy="1609344"/>
          </a:xfrm>
        </p:spPr>
        <p:txBody>
          <a:bodyPr/>
          <a:lstStyle/>
          <a:p>
            <a:pPr algn="ctr"/>
            <a:r>
              <a:rPr lang="en-IN" b="1" u="sng" dirty="0"/>
              <a:t>Comparison of revenue</a:t>
            </a:r>
          </a:p>
        </p:txBody>
      </p:sp>
      <p:pic>
        <p:nvPicPr>
          <p:cNvPr id="5" name="Content Placeholder 4">
            <a:extLst>
              <a:ext uri="{FF2B5EF4-FFF2-40B4-BE49-F238E27FC236}">
                <a16:creationId xmlns:a16="http://schemas.microsoft.com/office/drawing/2014/main" id="{F08621E9-2E42-0B14-6715-A82C7B444070}"/>
              </a:ext>
            </a:extLst>
          </p:cNvPr>
          <p:cNvPicPr>
            <a:picLocks noGrp="1" noChangeAspect="1"/>
          </p:cNvPicPr>
          <p:nvPr>
            <p:ph idx="1"/>
          </p:nvPr>
        </p:nvPicPr>
        <p:blipFill>
          <a:blip r:embed="rId2"/>
          <a:stretch>
            <a:fillRect/>
          </a:stretch>
        </p:blipFill>
        <p:spPr>
          <a:xfrm>
            <a:off x="1063752" y="1891610"/>
            <a:ext cx="4830158" cy="1537390"/>
          </a:xfrm>
        </p:spPr>
      </p:pic>
      <p:pic>
        <p:nvPicPr>
          <p:cNvPr id="7" name="Picture 6">
            <a:extLst>
              <a:ext uri="{FF2B5EF4-FFF2-40B4-BE49-F238E27FC236}">
                <a16:creationId xmlns:a16="http://schemas.microsoft.com/office/drawing/2014/main" id="{4D1368EA-4657-846A-E837-EE6D0E0FA087}"/>
              </a:ext>
            </a:extLst>
          </p:cNvPr>
          <p:cNvPicPr>
            <a:picLocks noChangeAspect="1"/>
          </p:cNvPicPr>
          <p:nvPr/>
        </p:nvPicPr>
        <p:blipFill>
          <a:blip r:embed="rId3"/>
          <a:stretch>
            <a:fillRect/>
          </a:stretch>
        </p:blipFill>
        <p:spPr>
          <a:xfrm>
            <a:off x="6785113" y="1585222"/>
            <a:ext cx="5350569" cy="3687555"/>
          </a:xfrm>
          <a:prstGeom prst="rect">
            <a:avLst/>
          </a:prstGeom>
        </p:spPr>
      </p:pic>
      <p:sp>
        <p:nvSpPr>
          <p:cNvPr id="8" name="TextBox 7">
            <a:extLst>
              <a:ext uri="{FF2B5EF4-FFF2-40B4-BE49-F238E27FC236}">
                <a16:creationId xmlns:a16="http://schemas.microsoft.com/office/drawing/2014/main" id="{AF993D57-30A9-F3A8-5E59-B272F8DBDFEB}"/>
              </a:ext>
            </a:extLst>
          </p:cNvPr>
          <p:cNvSpPr txBox="1"/>
          <p:nvPr/>
        </p:nvSpPr>
        <p:spPr>
          <a:xfrm>
            <a:off x="935934" y="3683038"/>
            <a:ext cx="5849179" cy="2862322"/>
          </a:xfrm>
          <a:prstGeom prst="rect">
            <a:avLst/>
          </a:prstGeom>
          <a:noFill/>
        </p:spPr>
        <p:txBody>
          <a:bodyPr wrap="square" rtlCol="0">
            <a:spAutoFit/>
          </a:bodyPr>
          <a:lstStyle/>
          <a:p>
            <a:pPr marL="285750" indent="-285750">
              <a:buFont typeface="Wingdings" panose="05000000000000000000" pitchFamily="2" charset="2"/>
              <a:buChar char="q"/>
            </a:pPr>
            <a:r>
              <a:rPr lang="en-IN" dirty="0"/>
              <a:t>The revenue generated from document registration and e-stamp challans varies among districts, but in some districts </a:t>
            </a:r>
            <a:r>
              <a:rPr lang="en-IN" dirty="0" err="1"/>
              <a:t>Rangareddy</a:t>
            </a:r>
            <a:r>
              <a:rPr lang="en-IN" dirty="0"/>
              <a:t>, Hyderabad, Khammam, </a:t>
            </a:r>
            <a:r>
              <a:rPr lang="en-IN" dirty="0" err="1"/>
              <a:t>Hanumakonda</a:t>
            </a:r>
            <a:r>
              <a:rPr lang="en-IN" dirty="0"/>
              <a:t>, </a:t>
            </a:r>
            <a:r>
              <a:rPr lang="en-IN" dirty="0" err="1"/>
              <a:t>Yadadri</a:t>
            </a:r>
            <a:r>
              <a:rPr lang="en-IN" dirty="0"/>
              <a:t> </a:t>
            </a:r>
            <a:r>
              <a:rPr lang="en-IN" dirty="0" err="1"/>
              <a:t>Bhuvanagiri</a:t>
            </a:r>
            <a:r>
              <a:rPr lang="en-IN" dirty="0"/>
              <a:t>, </a:t>
            </a:r>
            <a:r>
              <a:rPr lang="en-IN" dirty="0" err="1"/>
              <a:t>Alidabad</a:t>
            </a:r>
            <a:r>
              <a:rPr lang="en-IN" dirty="0"/>
              <a:t> etc..</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e-stamp challan revenue has overtaken document registration revenue in FY 2022, by calculating e-stamp contribution % , indicating a significant trend or shift in revenue generation specially in </a:t>
            </a:r>
            <a:r>
              <a:rPr lang="en-IN" dirty="0" err="1"/>
              <a:t>mulungu</a:t>
            </a:r>
            <a:r>
              <a:rPr lang="en-IN" dirty="0"/>
              <a:t> which is 44.22%</a:t>
            </a:r>
          </a:p>
        </p:txBody>
      </p:sp>
    </p:spTree>
    <p:extLst>
      <p:ext uri="{BB962C8B-B14F-4D97-AF65-F5344CB8AC3E}">
        <p14:creationId xmlns:p14="http://schemas.microsoft.com/office/powerpoint/2010/main" val="223307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3E5E-AD62-434B-2666-F667DE22FA16}"/>
              </a:ext>
            </a:extLst>
          </p:cNvPr>
          <p:cNvSpPr>
            <a:spLocks noGrp="1"/>
          </p:cNvSpPr>
          <p:nvPr>
            <p:ph type="title"/>
          </p:nvPr>
        </p:nvSpPr>
        <p:spPr>
          <a:xfrm>
            <a:off x="1066800" y="178434"/>
            <a:ext cx="10058400" cy="1079125"/>
          </a:xfrm>
        </p:spPr>
        <p:txBody>
          <a:bodyPr/>
          <a:lstStyle/>
          <a:p>
            <a:r>
              <a:rPr lang="en-IN" b="1" u="sng" dirty="0"/>
              <a:t>Impact of e-stamp challan</a:t>
            </a:r>
          </a:p>
        </p:txBody>
      </p:sp>
      <p:pic>
        <p:nvPicPr>
          <p:cNvPr id="5" name="Content Placeholder 4">
            <a:extLst>
              <a:ext uri="{FF2B5EF4-FFF2-40B4-BE49-F238E27FC236}">
                <a16:creationId xmlns:a16="http://schemas.microsoft.com/office/drawing/2014/main" id="{862301B9-28DE-FBEB-FF09-1BDDCE75F513}"/>
              </a:ext>
            </a:extLst>
          </p:cNvPr>
          <p:cNvPicPr>
            <a:picLocks noGrp="1" noChangeAspect="1"/>
          </p:cNvPicPr>
          <p:nvPr>
            <p:ph idx="1"/>
          </p:nvPr>
        </p:nvPicPr>
        <p:blipFill>
          <a:blip r:embed="rId2"/>
          <a:stretch>
            <a:fillRect/>
          </a:stretch>
        </p:blipFill>
        <p:spPr>
          <a:xfrm>
            <a:off x="265043" y="1651827"/>
            <a:ext cx="5830957" cy="2337076"/>
          </a:xfrm>
        </p:spPr>
      </p:pic>
      <p:pic>
        <p:nvPicPr>
          <p:cNvPr id="7" name="Picture 6">
            <a:extLst>
              <a:ext uri="{FF2B5EF4-FFF2-40B4-BE49-F238E27FC236}">
                <a16:creationId xmlns:a16="http://schemas.microsoft.com/office/drawing/2014/main" id="{2B123264-E110-08CB-C100-A90F0C228EDC}"/>
              </a:ext>
            </a:extLst>
          </p:cNvPr>
          <p:cNvPicPr>
            <a:picLocks noChangeAspect="1"/>
          </p:cNvPicPr>
          <p:nvPr/>
        </p:nvPicPr>
        <p:blipFill>
          <a:blip r:embed="rId3"/>
          <a:stretch>
            <a:fillRect/>
          </a:stretch>
        </p:blipFill>
        <p:spPr>
          <a:xfrm>
            <a:off x="4800600" y="4210136"/>
            <a:ext cx="7391400" cy="1992073"/>
          </a:xfrm>
          <a:prstGeom prst="rect">
            <a:avLst/>
          </a:prstGeom>
        </p:spPr>
      </p:pic>
      <p:sp>
        <p:nvSpPr>
          <p:cNvPr id="8" name="TextBox 7">
            <a:extLst>
              <a:ext uri="{FF2B5EF4-FFF2-40B4-BE49-F238E27FC236}">
                <a16:creationId xmlns:a16="http://schemas.microsoft.com/office/drawing/2014/main" id="{392EBAE5-1318-BBBD-75DC-55BDC200058D}"/>
              </a:ext>
            </a:extLst>
          </p:cNvPr>
          <p:cNvSpPr txBox="1"/>
          <p:nvPr/>
        </p:nvSpPr>
        <p:spPr>
          <a:xfrm>
            <a:off x="6096000" y="1934817"/>
            <a:ext cx="5830957"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t>Categorize districts into three segments based on their stamp registration revenue generation during the fiscal year 2021 to 2022.</a:t>
            </a:r>
          </a:p>
          <a:p>
            <a:pPr marL="285750" indent="-285750">
              <a:buFont typeface="Wingdings" panose="05000000000000000000" pitchFamily="2" charset="2"/>
              <a:buChar char="q"/>
            </a:pPr>
            <a:r>
              <a:rPr lang="en-US" dirty="0"/>
              <a:t>From the above table we got that </a:t>
            </a:r>
            <a:r>
              <a:rPr lang="en-US" dirty="0" err="1"/>
              <a:t>Rangareddy</a:t>
            </a:r>
            <a:r>
              <a:rPr lang="en-US" dirty="0"/>
              <a:t> , </a:t>
            </a:r>
            <a:r>
              <a:rPr lang="en-US" dirty="0" err="1"/>
              <a:t>Medcal</a:t>
            </a:r>
            <a:r>
              <a:rPr lang="en-US" dirty="0"/>
              <a:t>, </a:t>
            </a:r>
            <a:r>
              <a:rPr lang="en-US" dirty="0" err="1"/>
              <a:t>Hydreabad</a:t>
            </a:r>
            <a:r>
              <a:rPr lang="en-US" dirty="0"/>
              <a:t>  have the highest segments</a:t>
            </a:r>
          </a:p>
          <a:p>
            <a:pPr marL="285750" indent="-285750">
              <a:buFont typeface="Wingdings" panose="05000000000000000000" pitchFamily="2" charset="2"/>
              <a:buChar char="q"/>
            </a:pPr>
            <a:endParaRPr lang="en-IN" dirty="0"/>
          </a:p>
        </p:txBody>
      </p:sp>
      <p:sp>
        <p:nvSpPr>
          <p:cNvPr id="9" name="TextBox 8">
            <a:extLst>
              <a:ext uri="{FF2B5EF4-FFF2-40B4-BE49-F238E27FC236}">
                <a16:creationId xmlns:a16="http://schemas.microsoft.com/office/drawing/2014/main" id="{4347793B-C518-6CB2-7C4D-724AA06A9A39}"/>
              </a:ext>
            </a:extLst>
          </p:cNvPr>
          <p:cNvSpPr txBox="1"/>
          <p:nvPr/>
        </p:nvSpPr>
        <p:spPr>
          <a:xfrm>
            <a:off x="477078" y="4383171"/>
            <a:ext cx="4323522"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The data reveals a noticeable shift in the pattern of document registration and e-Stamp challan counts since the implementation of e-Stamp challans</a:t>
            </a:r>
            <a:endParaRPr lang="en-IN" dirty="0"/>
          </a:p>
        </p:txBody>
      </p:sp>
    </p:spTree>
    <p:extLst>
      <p:ext uri="{BB962C8B-B14F-4D97-AF65-F5344CB8AC3E}">
        <p14:creationId xmlns:p14="http://schemas.microsoft.com/office/powerpoint/2010/main" val="4017327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C2F85-C355-7865-3316-C2EFF8557B21}"/>
              </a:ext>
            </a:extLst>
          </p:cNvPr>
          <p:cNvPicPr>
            <a:picLocks noChangeAspect="1"/>
          </p:cNvPicPr>
          <p:nvPr/>
        </p:nvPicPr>
        <p:blipFill>
          <a:blip r:embed="rId2"/>
          <a:stretch>
            <a:fillRect/>
          </a:stretch>
        </p:blipFill>
        <p:spPr>
          <a:xfrm>
            <a:off x="0" y="-1"/>
            <a:ext cx="12192000" cy="6871855"/>
          </a:xfrm>
          <a:prstGeom prst="rect">
            <a:avLst/>
          </a:prstGeom>
        </p:spPr>
      </p:pic>
    </p:spTree>
    <p:extLst>
      <p:ext uri="{BB962C8B-B14F-4D97-AF65-F5344CB8AC3E}">
        <p14:creationId xmlns:p14="http://schemas.microsoft.com/office/powerpoint/2010/main" val="70682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6D54-A005-9EA4-9BEB-43C3365B4777}"/>
              </a:ext>
            </a:extLst>
          </p:cNvPr>
          <p:cNvSpPr>
            <a:spLocks noGrp="1"/>
          </p:cNvSpPr>
          <p:nvPr>
            <p:ph type="title"/>
          </p:nvPr>
        </p:nvSpPr>
        <p:spPr>
          <a:xfrm>
            <a:off x="1066800" y="894986"/>
            <a:ext cx="9521687" cy="1198394"/>
          </a:xfrm>
        </p:spPr>
        <p:txBody>
          <a:bodyPr/>
          <a:lstStyle/>
          <a:p>
            <a:pPr algn="ctr"/>
            <a:r>
              <a:rPr lang="en-IN" b="1" u="sng" dirty="0">
                <a:effectLst>
                  <a:outerShdw blurRad="38100" dist="38100" dir="2700000" algn="tl">
                    <a:srgbClr val="000000">
                      <a:alpha val="43137"/>
                    </a:srgbClr>
                  </a:outerShdw>
                </a:effectLst>
              </a:rPr>
              <a:t>Transport Sales Analysis</a:t>
            </a:r>
          </a:p>
        </p:txBody>
      </p:sp>
      <p:sp>
        <p:nvSpPr>
          <p:cNvPr id="3" name="Content Placeholder 2">
            <a:extLst>
              <a:ext uri="{FF2B5EF4-FFF2-40B4-BE49-F238E27FC236}">
                <a16:creationId xmlns:a16="http://schemas.microsoft.com/office/drawing/2014/main" id="{4C3E305E-D5CC-B641-416A-14B840E802C9}"/>
              </a:ext>
            </a:extLst>
          </p:cNvPr>
          <p:cNvSpPr>
            <a:spLocks noGrp="1"/>
          </p:cNvSpPr>
          <p:nvPr>
            <p:ph idx="1"/>
          </p:nvPr>
        </p:nvSpPr>
        <p:spPr>
          <a:xfrm>
            <a:off x="1066800" y="2950133"/>
            <a:ext cx="10058400" cy="2066279"/>
          </a:xfrm>
        </p:spPr>
        <p:txBody>
          <a:bodyPr/>
          <a:lstStyle/>
          <a:p>
            <a:pPr marL="0" indent="0">
              <a:buNone/>
            </a:pPr>
            <a:r>
              <a:rPr lang="en-US" dirty="0"/>
              <a:t>Performed analysis on Telangana's RTA vehicle sales data, categorized by factors like fuel type and seating capacity, and aggregate it by district and </a:t>
            </a:r>
            <a:r>
              <a:rPr lang="en-US" dirty="0" err="1"/>
              <a:t>month.I</a:t>
            </a:r>
            <a:r>
              <a:rPr lang="en-US" dirty="0"/>
              <a:t> conducted an analysis on Telangana's RTA vehicle sales data, categorizing it based on factors such as fuel type and seating capacity. I then aggregated this data by district and month. This comprehensive analysis offers valuable insights into regional vehicle preferences and market dynamics, aiding in strategic decision-making for the automotive sector and transportation planning.</a:t>
            </a:r>
            <a:endParaRPr lang="en-IN" dirty="0"/>
          </a:p>
        </p:txBody>
      </p:sp>
      <p:pic>
        <p:nvPicPr>
          <p:cNvPr id="5" name="Picture 4">
            <a:extLst>
              <a:ext uri="{FF2B5EF4-FFF2-40B4-BE49-F238E27FC236}">
                <a16:creationId xmlns:a16="http://schemas.microsoft.com/office/drawing/2014/main" id="{C3F7899C-D4A7-1374-9DA6-92A3BFA28C3F}"/>
              </a:ext>
            </a:extLst>
          </p:cNvPr>
          <p:cNvPicPr>
            <a:picLocks noChangeAspect="1"/>
          </p:cNvPicPr>
          <p:nvPr/>
        </p:nvPicPr>
        <p:blipFill>
          <a:blip r:embed="rId2"/>
          <a:stretch>
            <a:fillRect/>
          </a:stretch>
        </p:blipFill>
        <p:spPr>
          <a:xfrm>
            <a:off x="10524090" y="38233"/>
            <a:ext cx="1667910" cy="1525449"/>
          </a:xfrm>
          <a:prstGeom prst="rect">
            <a:avLst/>
          </a:prstGeom>
        </p:spPr>
      </p:pic>
    </p:spTree>
    <p:extLst>
      <p:ext uri="{BB962C8B-B14F-4D97-AF65-F5344CB8AC3E}">
        <p14:creationId xmlns:p14="http://schemas.microsoft.com/office/powerpoint/2010/main" val="3472787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160</TotalTime>
  <Words>1046</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-apple-system</vt:lpstr>
      <vt:lpstr>Calibri</vt:lpstr>
      <vt:lpstr>Rockwell</vt:lpstr>
      <vt:lpstr>Rockwell Condensed</vt:lpstr>
      <vt:lpstr>Segoe UI Semibold</vt:lpstr>
      <vt:lpstr>Wingdings</vt:lpstr>
      <vt:lpstr>Wood Type</vt:lpstr>
      <vt:lpstr>Telangana Growth  analysis</vt:lpstr>
      <vt:lpstr>CONTENTS</vt:lpstr>
      <vt:lpstr>INSIGHTS TO ACTIONS</vt:lpstr>
      <vt:lpstr>Stamp registration analysis</vt:lpstr>
      <vt:lpstr>Document registration analysis</vt:lpstr>
      <vt:lpstr>Comparison of revenue</vt:lpstr>
      <vt:lpstr>Impact of e-stamp challan</vt:lpstr>
      <vt:lpstr>PowerPoint Presentation</vt:lpstr>
      <vt:lpstr>Transport Sales Analysis</vt:lpstr>
      <vt:lpstr>Seasonal Fuel sales correlaton</vt:lpstr>
      <vt:lpstr>District Fuel sales correlaton</vt:lpstr>
      <vt:lpstr>District vehicle sales correlation </vt:lpstr>
      <vt:lpstr>PowerPoint Presentation</vt:lpstr>
      <vt:lpstr>TS-ipass analysis</vt:lpstr>
      <vt:lpstr>Top sectors for investment</vt:lpstr>
      <vt:lpstr>Investment across top districts</vt:lpstr>
      <vt:lpstr>Comparison of revenue in all sectors</vt:lpstr>
      <vt:lpstr>PowerPoint Presentation</vt:lpstr>
      <vt:lpstr>Secondary research</vt:lpstr>
      <vt:lpstr>Districts to buy commercial purposes</vt:lpstr>
      <vt:lpstr>Polices of Government impacts</vt:lpstr>
      <vt:lpstr>top 2 Insights &amp; 2 recommendations to Telangana government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dc:creator>souviksasmal2001@outlook.com</dc:creator>
  <cp:lastModifiedBy>souviksasmal2001@outlook.com</cp:lastModifiedBy>
  <cp:revision>3</cp:revision>
  <dcterms:created xsi:type="dcterms:W3CDTF">2023-09-22T06:38:25Z</dcterms:created>
  <dcterms:modified xsi:type="dcterms:W3CDTF">2023-09-23T07:05:02Z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